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72" r:id="rId7"/>
    <p:sldId id="271" r:id="rId8"/>
    <p:sldId id="273" r:id="rId9"/>
    <p:sldId id="274" r:id="rId10"/>
    <p:sldId id="275" r:id="rId11"/>
    <p:sldId id="276" r:id="rId12"/>
    <p:sldId id="281" r:id="rId13"/>
    <p:sldId id="282" r:id="rId14"/>
    <p:sldId id="284" r:id="rId15"/>
    <p:sldId id="277" r:id="rId16"/>
    <p:sldId id="262" r:id="rId17"/>
    <p:sldId id="278" r:id="rId18"/>
    <p:sldId id="280" r:id="rId19"/>
    <p:sldId id="279" r:id="rId20"/>
    <p:sldId id="265" r:id="rId21"/>
    <p:sldId id="285" r:id="rId22"/>
    <p:sldId id="286" r:id="rId23"/>
    <p:sldId id="268" r:id="rId24"/>
  </p:sldIdLst>
  <p:sldSz cx="18288000" cy="10287000"/>
  <p:notesSz cx="6858000" cy="9144000"/>
  <p:embeddedFontLst>
    <p:embeddedFont>
      <p:font typeface="Gordita" panose="020B0604020202020204" charset="0"/>
      <p:regular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2" d="100"/>
          <a:sy n="72" d="100"/>
        </p:scale>
        <p:origin x="654" y="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10/10/2024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10/10/2024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10/10/2024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10/10/2024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2.svg"/></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0.png"/><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2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 Target="slide2.xml"/><Relationship Id="rId1" Type="http://schemas.openxmlformats.org/officeDocument/2006/relationships/slideLayout" Target="../slideLayouts/slideLayout7.xml"/><Relationship Id="rId5" Type="http://schemas.openxmlformats.org/officeDocument/2006/relationships/image" Target="../media/image7.jpeg"/><Relationship Id="rId4" Type="http://schemas.openxmlformats.org/officeDocument/2006/relationships/image" Target="../media/image4.sv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 Target="slide2.xml"/><Relationship Id="rId1" Type="http://schemas.openxmlformats.org/officeDocument/2006/relationships/slideLayout" Target="../slideLayouts/slideLayout7.xml"/><Relationship Id="rId4" Type="http://schemas.openxmlformats.org/officeDocument/2006/relationships/image" Target="../media/image4.svg"/></Relationships>
</file>

<file path=ppt/slides/_rels/slide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 Target="slide2.xml"/><Relationship Id="rId1" Type="http://schemas.openxmlformats.org/officeDocument/2006/relationships/slideLayout" Target="../slideLayouts/slideLayout7.xml"/><Relationship Id="rId4" Type="http://schemas.openxmlformats.org/officeDocument/2006/relationships/image" Target="../media/image4.sv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14106149" y="0"/>
            <a:ext cx="4181851" cy="10287000"/>
            <a:chOff x="0" y="0"/>
            <a:chExt cx="1101393" cy="2709333"/>
          </a:xfrm>
        </p:grpSpPr>
        <p:sp>
          <p:nvSpPr>
            <p:cNvPr id="3" name="Freeform 3"/>
            <p:cNvSpPr/>
            <p:nvPr/>
          </p:nvSpPr>
          <p:spPr>
            <a:xfrm>
              <a:off x="0" y="0"/>
              <a:ext cx="1101393" cy="2709333"/>
            </a:xfrm>
            <a:custGeom>
              <a:avLst/>
              <a:gdLst/>
              <a:ahLst/>
              <a:cxnLst/>
              <a:rect l="l" t="t" r="r" b="b"/>
              <a:pathLst>
                <a:path w="1101393" h="2709333">
                  <a:moveTo>
                    <a:pt x="0" y="0"/>
                  </a:moveTo>
                  <a:lnTo>
                    <a:pt x="1101393" y="0"/>
                  </a:lnTo>
                  <a:lnTo>
                    <a:pt x="1101393" y="2709333"/>
                  </a:lnTo>
                  <a:lnTo>
                    <a:pt x="0" y="2709333"/>
                  </a:lnTo>
                  <a:close/>
                </a:path>
              </a:pathLst>
            </a:custGeom>
            <a:solidFill>
              <a:srgbClr val="98C4EC"/>
            </a:solidFill>
          </p:spPr>
          <p:txBody>
            <a:bodyPr/>
            <a:lstStyle/>
            <a:p>
              <a:endParaRPr lang="en-US"/>
            </a:p>
          </p:txBody>
        </p:sp>
        <p:sp>
          <p:nvSpPr>
            <p:cNvPr id="4" name="TextBox 4"/>
            <p:cNvSpPr txBox="1"/>
            <p:nvPr/>
          </p:nvSpPr>
          <p:spPr>
            <a:xfrm>
              <a:off x="0" y="-19050"/>
              <a:ext cx="1101393" cy="2728383"/>
            </a:xfrm>
            <a:prstGeom prst="rect">
              <a:avLst/>
            </a:prstGeom>
          </p:spPr>
          <p:txBody>
            <a:bodyPr lIns="50800" tIns="50800" rIns="50800" bIns="50800" rtlCol="0" anchor="ctr"/>
            <a:lstStyle/>
            <a:p>
              <a:pPr algn="ctr">
                <a:lnSpc>
                  <a:spcPts val="2600"/>
                </a:lnSpc>
              </a:pPr>
              <a:endParaRPr/>
            </a:p>
          </p:txBody>
        </p:sp>
      </p:grpSp>
      <p:sp>
        <p:nvSpPr>
          <p:cNvPr id="5" name="Freeform 5"/>
          <p:cNvSpPr/>
          <p:nvPr/>
        </p:nvSpPr>
        <p:spPr>
          <a:xfrm>
            <a:off x="17197351" y="711775"/>
            <a:ext cx="439740" cy="109935"/>
          </a:xfrm>
          <a:custGeom>
            <a:avLst/>
            <a:gdLst/>
            <a:ahLst/>
            <a:cxnLst/>
            <a:rect l="l" t="t" r="r" b="b"/>
            <a:pathLst>
              <a:path w="439740" h="109935">
                <a:moveTo>
                  <a:pt x="0" y="0"/>
                </a:moveTo>
                <a:lnTo>
                  <a:pt x="439740" y="0"/>
                </a:lnTo>
                <a:lnTo>
                  <a:pt x="439740" y="109935"/>
                </a:lnTo>
                <a:lnTo>
                  <a:pt x="0" y="10993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latin typeface="Times New Roman" panose="02020603050405020304" pitchFamily="18" charset="0"/>
              <a:cs typeface="Times New Roman" panose="02020603050405020304" pitchFamily="18" charset="0"/>
            </a:endParaRPr>
          </a:p>
        </p:txBody>
      </p:sp>
      <p:grpSp>
        <p:nvGrpSpPr>
          <p:cNvPr id="6" name="Group 6"/>
          <p:cNvGrpSpPr/>
          <p:nvPr/>
        </p:nvGrpSpPr>
        <p:grpSpPr>
          <a:xfrm>
            <a:off x="14728619" y="6216596"/>
            <a:ext cx="2908472" cy="3358629"/>
            <a:chOff x="0" y="-57150"/>
            <a:chExt cx="3877963" cy="4478173"/>
          </a:xfrm>
        </p:grpSpPr>
        <p:sp>
          <p:nvSpPr>
            <p:cNvPr id="7" name="TextBox 7"/>
            <p:cNvSpPr txBox="1"/>
            <p:nvPr/>
          </p:nvSpPr>
          <p:spPr>
            <a:xfrm>
              <a:off x="0" y="-57150"/>
              <a:ext cx="3877963" cy="578697"/>
            </a:xfrm>
            <a:prstGeom prst="rect">
              <a:avLst/>
            </a:prstGeom>
          </p:spPr>
          <p:txBody>
            <a:bodyPr lIns="0" tIns="0" rIns="0" bIns="0" rtlCol="0" anchor="t">
              <a:spAutoFit/>
            </a:bodyPr>
            <a:lstStyle/>
            <a:p>
              <a:pPr algn="l">
                <a:lnSpc>
                  <a:spcPts val="3639"/>
                </a:lnSpc>
                <a:spcBef>
                  <a:spcPct val="0"/>
                </a:spcBef>
              </a:pPr>
              <a:r>
                <a:rPr lang="en-US" sz="2599" b="1">
                  <a:solidFill>
                    <a:srgbClr val="000000"/>
                  </a:solidFill>
                  <a:latin typeface="Times New Roman" panose="02020603050405020304" pitchFamily="18" charset="0"/>
                  <a:ea typeface="Gordita Bold"/>
                  <a:cs typeface="Times New Roman" panose="02020603050405020304" pitchFamily="18" charset="0"/>
                  <a:sym typeface="Gordita Bold"/>
                </a:rPr>
                <a:t>PRESENTER: </a:t>
              </a:r>
            </a:p>
          </p:txBody>
        </p:sp>
        <p:sp>
          <p:nvSpPr>
            <p:cNvPr id="8" name="TextBox 8"/>
            <p:cNvSpPr txBox="1"/>
            <p:nvPr/>
          </p:nvSpPr>
          <p:spPr>
            <a:xfrm>
              <a:off x="0" y="648547"/>
              <a:ext cx="3877963" cy="502531"/>
            </a:xfrm>
            <a:prstGeom prst="rect">
              <a:avLst/>
            </a:prstGeom>
          </p:spPr>
          <p:txBody>
            <a:bodyPr lIns="0" tIns="0" rIns="0" bIns="0" rtlCol="0" anchor="t">
              <a:spAutoFit/>
            </a:bodyPr>
            <a:lstStyle/>
            <a:p>
              <a:pPr algn="l">
                <a:lnSpc>
                  <a:spcPts val="3219"/>
                </a:lnSpc>
                <a:spcBef>
                  <a:spcPct val="0"/>
                </a:spcBef>
              </a:pPr>
              <a:r>
                <a:rPr lang="en-US" sz="2299">
                  <a:solidFill>
                    <a:srgbClr val="000000"/>
                  </a:solidFill>
                  <a:latin typeface="Times New Roman" panose="02020603050405020304" pitchFamily="18" charset="0"/>
                  <a:ea typeface="Gordita"/>
                  <a:cs typeface="Times New Roman" panose="02020603050405020304" pitchFamily="18" charset="0"/>
                  <a:sym typeface="Gordita"/>
                </a:rPr>
                <a:t>Nguyễn Thanh Quang</a:t>
              </a:r>
            </a:p>
          </p:txBody>
        </p:sp>
        <p:sp>
          <p:nvSpPr>
            <p:cNvPr id="9" name="TextBox 9"/>
            <p:cNvSpPr txBox="1"/>
            <p:nvPr/>
          </p:nvSpPr>
          <p:spPr>
            <a:xfrm>
              <a:off x="0" y="3927416"/>
              <a:ext cx="3877963" cy="493607"/>
            </a:xfrm>
            <a:prstGeom prst="rect">
              <a:avLst/>
            </a:prstGeom>
          </p:spPr>
          <p:txBody>
            <a:bodyPr lIns="0" tIns="0" rIns="0" bIns="0" rtlCol="0" anchor="t">
              <a:spAutoFit/>
            </a:bodyPr>
            <a:lstStyle/>
            <a:p>
              <a:pPr algn="l">
                <a:lnSpc>
                  <a:spcPts val="3219"/>
                </a:lnSpc>
                <a:spcBef>
                  <a:spcPct val="0"/>
                </a:spcBef>
              </a:pPr>
              <a:endParaRPr>
                <a:latin typeface="Times New Roman" panose="02020603050405020304" pitchFamily="18" charset="0"/>
                <a:cs typeface="Times New Roman" panose="02020603050405020304" pitchFamily="18" charset="0"/>
              </a:endParaRPr>
            </a:p>
          </p:txBody>
        </p:sp>
      </p:grpSp>
      <p:grpSp>
        <p:nvGrpSpPr>
          <p:cNvPr id="10" name="Group 10"/>
          <p:cNvGrpSpPr/>
          <p:nvPr/>
        </p:nvGrpSpPr>
        <p:grpSpPr>
          <a:xfrm>
            <a:off x="795254" y="9070360"/>
            <a:ext cx="1076492" cy="504865"/>
            <a:chOff x="0" y="0"/>
            <a:chExt cx="1435322" cy="673153"/>
          </a:xfrm>
        </p:grpSpPr>
        <p:sp>
          <p:nvSpPr>
            <p:cNvPr id="11" name="Freeform 11"/>
            <p:cNvSpPr/>
            <p:nvPr/>
          </p:nvSpPr>
          <p:spPr>
            <a:xfrm>
              <a:off x="762170" y="0"/>
              <a:ext cx="673153" cy="673153"/>
            </a:xfrm>
            <a:custGeom>
              <a:avLst/>
              <a:gdLst/>
              <a:ahLst/>
              <a:cxnLst/>
              <a:rect l="l" t="t" r="r" b="b"/>
              <a:pathLst>
                <a:path w="673153" h="673153">
                  <a:moveTo>
                    <a:pt x="0" y="0"/>
                  </a:moveTo>
                  <a:lnTo>
                    <a:pt x="673152" y="0"/>
                  </a:lnTo>
                  <a:lnTo>
                    <a:pt x="673152" y="673153"/>
                  </a:lnTo>
                  <a:lnTo>
                    <a:pt x="0" y="67315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latin typeface="Times New Roman" panose="02020603050405020304" pitchFamily="18" charset="0"/>
                <a:cs typeface="Times New Roman" panose="02020603050405020304" pitchFamily="18" charset="0"/>
              </a:endParaRPr>
            </a:p>
          </p:txBody>
        </p:sp>
        <p:sp>
          <p:nvSpPr>
            <p:cNvPr id="12" name="Freeform 12"/>
            <p:cNvSpPr/>
            <p:nvPr/>
          </p:nvSpPr>
          <p:spPr>
            <a:xfrm flipH="1">
              <a:off x="0" y="0"/>
              <a:ext cx="673153" cy="673153"/>
            </a:xfrm>
            <a:custGeom>
              <a:avLst/>
              <a:gdLst/>
              <a:ahLst/>
              <a:cxnLst/>
              <a:rect l="l" t="t" r="r" b="b"/>
              <a:pathLst>
                <a:path w="673153" h="673153">
                  <a:moveTo>
                    <a:pt x="673153" y="0"/>
                  </a:moveTo>
                  <a:lnTo>
                    <a:pt x="0" y="0"/>
                  </a:lnTo>
                  <a:lnTo>
                    <a:pt x="0" y="673153"/>
                  </a:lnTo>
                  <a:lnTo>
                    <a:pt x="673153" y="673153"/>
                  </a:lnTo>
                  <a:lnTo>
                    <a:pt x="673153"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latin typeface="Times New Roman" panose="02020603050405020304" pitchFamily="18" charset="0"/>
                <a:cs typeface="Times New Roman" panose="02020603050405020304" pitchFamily="18" charset="0"/>
              </a:endParaRPr>
            </a:p>
          </p:txBody>
        </p:sp>
      </p:grpSp>
      <p:sp>
        <p:nvSpPr>
          <p:cNvPr id="13" name="TextBox 13"/>
          <p:cNvSpPr txBox="1"/>
          <p:nvPr/>
        </p:nvSpPr>
        <p:spPr>
          <a:xfrm>
            <a:off x="705102" y="900767"/>
            <a:ext cx="11099236" cy="3230499"/>
          </a:xfrm>
          <a:prstGeom prst="rect">
            <a:avLst/>
          </a:prstGeom>
        </p:spPr>
        <p:txBody>
          <a:bodyPr lIns="0" tIns="0" rIns="0" bIns="0" rtlCol="0" anchor="t">
            <a:spAutoFit/>
          </a:bodyPr>
          <a:lstStyle/>
          <a:p>
            <a:pPr marL="0" lvl="0" indent="0" algn="l">
              <a:lnSpc>
                <a:spcPts val="12423"/>
              </a:lnSpc>
              <a:spcBef>
                <a:spcPct val="0"/>
              </a:spcBef>
            </a:pPr>
            <a:r>
              <a:rPr lang="en-US" sz="12300" spc="-332">
                <a:solidFill>
                  <a:srgbClr val="000000"/>
                </a:solidFill>
                <a:latin typeface="Times New Roman" panose="02020603050405020304" pitchFamily="18" charset="0"/>
                <a:ea typeface="Gordita Light"/>
                <a:cs typeface="Times New Roman" panose="02020603050405020304" pitchFamily="18" charset="0"/>
                <a:sym typeface="Gordita Light"/>
              </a:rPr>
              <a:t>Data Analysis</a:t>
            </a:r>
            <a:r>
              <a:rPr lang="en-US" sz="12300" u="none" strike="noStrike" spc="-332">
                <a:solidFill>
                  <a:srgbClr val="000000"/>
                </a:solidFill>
                <a:latin typeface="Times New Roman" panose="02020603050405020304" pitchFamily="18" charset="0"/>
                <a:ea typeface="Gordita Light"/>
                <a:cs typeface="Times New Roman" panose="02020603050405020304" pitchFamily="18" charset="0"/>
                <a:sym typeface="Gordita Light"/>
              </a:rPr>
              <a:t> Presentation</a:t>
            </a:r>
          </a:p>
        </p:txBody>
      </p:sp>
      <p:pic>
        <p:nvPicPr>
          <p:cNvPr id="1026" name="Picture 2" descr="KHÓA ĐÀO TẠO DATA VAULT CHO ONE MOUNT GROUP (DUY NHẤT Ở VIỆT NAM) » Học  viên Phân tích dữ liệu INDA - Insight Data">
            <a:extLst>
              <a:ext uri="{FF2B5EF4-FFF2-40B4-BE49-F238E27FC236}">
                <a16:creationId xmlns:a16="http://schemas.microsoft.com/office/drawing/2014/main" id="{72E719CE-A8D8-714E-82D7-EC183F093E0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8600" y="5442636"/>
            <a:ext cx="13106400" cy="337671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3258800" cy="2324100"/>
            <a:chOff x="0" y="0"/>
            <a:chExt cx="3326094" cy="943249"/>
          </a:xfrm>
        </p:grpSpPr>
        <p:sp>
          <p:nvSpPr>
            <p:cNvPr id="3" name="Freeform 3"/>
            <p:cNvSpPr/>
            <p:nvPr/>
          </p:nvSpPr>
          <p:spPr>
            <a:xfrm>
              <a:off x="0" y="0"/>
              <a:ext cx="3326095" cy="943249"/>
            </a:xfrm>
            <a:custGeom>
              <a:avLst/>
              <a:gdLst/>
              <a:ahLst/>
              <a:cxnLst/>
              <a:rect l="l" t="t" r="r" b="b"/>
              <a:pathLst>
                <a:path w="3326095" h="943249">
                  <a:moveTo>
                    <a:pt x="0" y="0"/>
                  </a:moveTo>
                  <a:lnTo>
                    <a:pt x="3326095" y="0"/>
                  </a:lnTo>
                  <a:lnTo>
                    <a:pt x="3326095" y="943249"/>
                  </a:lnTo>
                  <a:lnTo>
                    <a:pt x="0" y="943249"/>
                  </a:lnTo>
                  <a:close/>
                </a:path>
              </a:pathLst>
            </a:custGeom>
            <a:solidFill>
              <a:srgbClr val="98C4EC"/>
            </a:solidFill>
          </p:spPr>
          <p:txBody>
            <a:bodyPr/>
            <a:lstStyle/>
            <a:p>
              <a:endParaRPr lang="en-US"/>
            </a:p>
          </p:txBody>
        </p:sp>
        <p:sp>
          <p:nvSpPr>
            <p:cNvPr id="4" name="TextBox 4"/>
            <p:cNvSpPr txBox="1"/>
            <p:nvPr/>
          </p:nvSpPr>
          <p:spPr>
            <a:xfrm>
              <a:off x="0" y="-19050"/>
              <a:ext cx="3326094" cy="962299"/>
            </a:xfrm>
            <a:prstGeom prst="rect">
              <a:avLst/>
            </a:prstGeom>
          </p:spPr>
          <p:txBody>
            <a:bodyPr lIns="50800" tIns="50800" rIns="50800" bIns="50800" rtlCol="0" anchor="ctr"/>
            <a:lstStyle/>
            <a:p>
              <a:pPr algn="l">
                <a:lnSpc>
                  <a:spcPts val="2600"/>
                </a:lnSpc>
              </a:pPr>
              <a:endParaRPr/>
            </a:p>
          </p:txBody>
        </p:sp>
      </p:grpSp>
      <p:sp>
        <p:nvSpPr>
          <p:cNvPr id="10" name="TextBox 10"/>
          <p:cNvSpPr txBox="1"/>
          <p:nvPr/>
        </p:nvSpPr>
        <p:spPr>
          <a:xfrm>
            <a:off x="685800" y="729847"/>
            <a:ext cx="12326015" cy="817468"/>
          </a:xfrm>
          <a:prstGeom prst="rect">
            <a:avLst/>
          </a:prstGeom>
        </p:spPr>
        <p:txBody>
          <a:bodyPr wrap="square" lIns="0" tIns="0" rIns="0" bIns="0" rtlCol="0" anchor="t">
            <a:spAutoFit/>
          </a:bodyPr>
          <a:lstStyle/>
          <a:p>
            <a:pPr marL="0" lvl="0" indent="0" algn="l">
              <a:lnSpc>
                <a:spcPts val="6599"/>
              </a:lnSpc>
              <a:spcBef>
                <a:spcPct val="0"/>
              </a:spcBef>
            </a:pPr>
            <a:r>
              <a:rPr lang="en-US" sz="5499" u="none">
                <a:solidFill>
                  <a:srgbClr val="000000"/>
                </a:solidFill>
                <a:latin typeface="Times New Roman" panose="02020603050405020304" pitchFamily="18" charset="0"/>
                <a:ea typeface="Gordita"/>
                <a:cs typeface="Times New Roman" panose="02020603050405020304" pitchFamily="18" charset="0"/>
                <a:sym typeface="Gordita"/>
              </a:rPr>
              <a:t>Bước </a:t>
            </a:r>
            <a:r>
              <a:rPr lang="en-US" sz="5499">
                <a:solidFill>
                  <a:srgbClr val="000000"/>
                </a:solidFill>
                <a:latin typeface="Times New Roman" panose="02020603050405020304" pitchFamily="18" charset="0"/>
                <a:ea typeface="Gordita"/>
                <a:cs typeface="Times New Roman" panose="02020603050405020304" pitchFamily="18" charset="0"/>
                <a:sym typeface="Gordita"/>
              </a:rPr>
              <a:t>4</a:t>
            </a:r>
            <a:r>
              <a:rPr lang="en-US" sz="5499" u="none">
                <a:solidFill>
                  <a:srgbClr val="000000"/>
                </a:solidFill>
                <a:latin typeface="Times New Roman" panose="02020603050405020304" pitchFamily="18" charset="0"/>
                <a:ea typeface="Gordita"/>
                <a:cs typeface="Times New Roman" panose="02020603050405020304" pitchFamily="18" charset="0"/>
                <a:sym typeface="Gordita"/>
              </a:rPr>
              <a:t>: </a:t>
            </a:r>
            <a:r>
              <a:rPr lang="en-US" sz="5499">
                <a:solidFill>
                  <a:srgbClr val="000000"/>
                </a:solidFill>
                <a:latin typeface="Times New Roman" panose="02020603050405020304" pitchFamily="18" charset="0"/>
                <a:ea typeface="Gordita"/>
                <a:cs typeface="Times New Roman" panose="02020603050405020304" pitchFamily="18" charset="0"/>
                <a:sym typeface="Gordita"/>
              </a:rPr>
              <a:t>Tính toán và Visualize data</a:t>
            </a:r>
            <a:endParaRPr lang="en-US" sz="5499" u="none">
              <a:solidFill>
                <a:srgbClr val="000000"/>
              </a:solidFill>
              <a:latin typeface="Times New Roman" panose="02020603050405020304" pitchFamily="18" charset="0"/>
              <a:ea typeface="Gordita"/>
              <a:cs typeface="Times New Roman" panose="02020603050405020304" pitchFamily="18" charset="0"/>
              <a:sym typeface="Gordita"/>
            </a:endParaRPr>
          </a:p>
        </p:txBody>
      </p:sp>
      <p:grpSp>
        <p:nvGrpSpPr>
          <p:cNvPr id="11" name="Group 11"/>
          <p:cNvGrpSpPr/>
          <p:nvPr/>
        </p:nvGrpSpPr>
        <p:grpSpPr>
          <a:xfrm>
            <a:off x="13258800" y="0"/>
            <a:ext cx="5029200" cy="2324100"/>
            <a:chOff x="0" y="0"/>
            <a:chExt cx="1490498" cy="943249"/>
          </a:xfrm>
        </p:grpSpPr>
        <p:sp>
          <p:nvSpPr>
            <p:cNvPr id="12" name="Freeform 12"/>
            <p:cNvSpPr/>
            <p:nvPr/>
          </p:nvSpPr>
          <p:spPr>
            <a:xfrm>
              <a:off x="0" y="0"/>
              <a:ext cx="1490498" cy="943249"/>
            </a:xfrm>
            <a:custGeom>
              <a:avLst/>
              <a:gdLst/>
              <a:ahLst/>
              <a:cxnLst/>
              <a:rect l="l" t="t" r="r" b="b"/>
              <a:pathLst>
                <a:path w="1490498" h="943249">
                  <a:moveTo>
                    <a:pt x="0" y="0"/>
                  </a:moveTo>
                  <a:lnTo>
                    <a:pt x="1490498" y="0"/>
                  </a:lnTo>
                  <a:lnTo>
                    <a:pt x="1490498" y="943249"/>
                  </a:lnTo>
                  <a:lnTo>
                    <a:pt x="0" y="943249"/>
                  </a:lnTo>
                  <a:close/>
                </a:path>
              </a:pathLst>
            </a:custGeom>
            <a:solidFill>
              <a:srgbClr val="FF3B4B"/>
            </a:solidFill>
          </p:spPr>
          <p:txBody>
            <a:bodyPr/>
            <a:lstStyle/>
            <a:p>
              <a:endParaRPr lang="en-US"/>
            </a:p>
          </p:txBody>
        </p:sp>
        <p:sp>
          <p:nvSpPr>
            <p:cNvPr id="13" name="TextBox 13"/>
            <p:cNvSpPr txBox="1"/>
            <p:nvPr/>
          </p:nvSpPr>
          <p:spPr>
            <a:xfrm>
              <a:off x="0" y="-19050"/>
              <a:ext cx="1490498" cy="962299"/>
            </a:xfrm>
            <a:prstGeom prst="rect">
              <a:avLst/>
            </a:prstGeom>
          </p:spPr>
          <p:txBody>
            <a:bodyPr lIns="50800" tIns="50800" rIns="50800" bIns="50800" rtlCol="0" anchor="ctr"/>
            <a:lstStyle/>
            <a:p>
              <a:pPr algn="l">
                <a:lnSpc>
                  <a:spcPts val="2600"/>
                </a:lnSpc>
              </a:pPr>
              <a:endParaRPr/>
            </a:p>
          </p:txBody>
        </p:sp>
      </p:grpSp>
      <p:sp>
        <p:nvSpPr>
          <p:cNvPr id="20" name="TextBox 19">
            <a:extLst>
              <a:ext uri="{FF2B5EF4-FFF2-40B4-BE49-F238E27FC236}">
                <a16:creationId xmlns:a16="http://schemas.microsoft.com/office/drawing/2014/main" id="{C4E6BF37-667F-F348-CF59-1C2EE400CEB7}"/>
              </a:ext>
            </a:extLst>
          </p:cNvPr>
          <p:cNvSpPr txBox="1"/>
          <p:nvPr/>
        </p:nvSpPr>
        <p:spPr>
          <a:xfrm>
            <a:off x="670560" y="9187821"/>
            <a:ext cx="11323320" cy="369332"/>
          </a:xfrm>
          <a:prstGeom prst="rect">
            <a:avLst/>
          </a:prstGeom>
          <a:noFill/>
        </p:spPr>
        <p:txBody>
          <a:bodyPr wrap="square" rtlCol="0">
            <a:spAutoFit/>
          </a:bodyPr>
          <a:lstStyle/>
          <a:p>
            <a:r>
              <a:rPr lang="en-US">
                <a:solidFill>
                  <a:srgbClr val="FF0000"/>
                </a:solidFill>
                <a:latin typeface="Times New Roman" panose="02020603050405020304" pitchFamily="18" charset="0"/>
                <a:cs typeface="Times New Roman" panose="02020603050405020304" pitchFamily="18" charset="0"/>
              </a:rPr>
              <a:t>*Chi tiết vui lòng xem tại file đính kèm</a:t>
            </a:r>
          </a:p>
        </p:txBody>
      </p:sp>
      <p:sp>
        <p:nvSpPr>
          <p:cNvPr id="5" name="Rectangle 4">
            <a:extLst>
              <a:ext uri="{FF2B5EF4-FFF2-40B4-BE49-F238E27FC236}">
                <a16:creationId xmlns:a16="http://schemas.microsoft.com/office/drawing/2014/main" id="{D917D3E7-D516-B67C-E74D-61882B45C4DA}"/>
              </a:ext>
            </a:extLst>
          </p:cNvPr>
          <p:cNvSpPr/>
          <p:nvPr/>
        </p:nvSpPr>
        <p:spPr>
          <a:xfrm>
            <a:off x="457200" y="2324100"/>
            <a:ext cx="15468600" cy="609600"/>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400" b="1">
                <a:solidFill>
                  <a:schemeClr val="tx1"/>
                </a:solidFill>
                <a:latin typeface="Times New Roman" panose="02020603050405020304" pitchFamily="18" charset="0"/>
                <a:cs typeface="Times New Roman" panose="02020603050405020304" pitchFamily="18" charset="0"/>
              </a:rPr>
              <a:t>1. Tổng hợp dữ liệu giao dịch và load vào 1 bảng Summary: </a:t>
            </a:r>
          </a:p>
        </p:txBody>
      </p:sp>
      <p:pic>
        <p:nvPicPr>
          <p:cNvPr id="7" name="Picture 6">
            <a:extLst>
              <a:ext uri="{FF2B5EF4-FFF2-40B4-BE49-F238E27FC236}">
                <a16:creationId xmlns:a16="http://schemas.microsoft.com/office/drawing/2014/main" id="{240A3975-5729-8FF6-2776-AE7025B173F5}"/>
              </a:ext>
            </a:extLst>
          </p:cNvPr>
          <p:cNvPicPr>
            <a:picLocks noChangeAspect="1"/>
          </p:cNvPicPr>
          <p:nvPr/>
        </p:nvPicPr>
        <p:blipFill>
          <a:blip r:embed="rId2"/>
          <a:stretch>
            <a:fillRect/>
          </a:stretch>
        </p:blipFill>
        <p:spPr>
          <a:xfrm>
            <a:off x="1143000" y="3345180"/>
            <a:ext cx="12192000" cy="5641202"/>
          </a:xfrm>
          <a:prstGeom prst="rect">
            <a:avLst/>
          </a:prstGeom>
        </p:spPr>
      </p:pic>
    </p:spTree>
    <p:extLst>
      <p:ext uri="{BB962C8B-B14F-4D97-AF65-F5344CB8AC3E}">
        <p14:creationId xmlns:p14="http://schemas.microsoft.com/office/powerpoint/2010/main" val="30287416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3258800" cy="2324100"/>
            <a:chOff x="0" y="0"/>
            <a:chExt cx="3326094" cy="943249"/>
          </a:xfrm>
        </p:grpSpPr>
        <p:sp>
          <p:nvSpPr>
            <p:cNvPr id="3" name="Freeform 3"/>
            <p:cNvSpPr/>
            <p:nvPr/>
          </p:nvSpPr>
          <p:spPr>
            <a:xfrm>
              <a:off x="0" y="0"/>
              <a:ext cx="3326095" cy="943249"/>
            </a:xfrm>
            <a:custGeom>
              <a:avLst/>
              <a:gdLst/>
              <a:ahLst/>
              <a:cxnLst/>
              <a:rect l="l" t="t" r="r" b="b"/>
              <a:pathLst>
                <a:path w="3326095" h="943249">
                  <a:moveTo>
                    <a:pt x="0" y="0"/>
                  </a:moveTo>
                  <a:lnTo>
                    <a:pt x="3326095" y="0"/>
                  </a:lnTo>
                  <a:lnTo>
                    <a:pt x="3326095" y="943249"/>
                  </a:lnTo>
                  <a:lnTo>
                    <a:pt x="0" y="943249"/>
                  </a:lnTo>
                  <a:close/>
                </a:path>
              </a:pathLst>
            </a:custGeom>
            <a:solidFill>
              <a:srgbClr val="98C4EC"/>
            </a:solidFill>
          </p:spPr>
          <p:txBody>
            <a:bodyPr/>
            <a:lstStyle/>
            <a:p>
              <a:endParaRPr lang="en-US">
                <a:latin typeface="Times New Roman" panose="02020603050405020304" pitchFamily="18" charset="0"/>
                <a:cs typeface="Times New Roman" panose="02020603050405020304" pitchFamily="18" charset="0"/>
              </a:endParaRPr>
            </a:p>
          </p:txBody>
        </p:sp>
        <p:sp>
          <p:nvSpPr>
            <p:cNvPr id="4" name="TextBox 4"/>
            <p:cNvSpPr txBox="1"/>
            <p:nvPr/>
          </p:nvSpPr>
          <p:spPr>
            <a:xfrm>
              <a:off x="0" y="-19050"/>
              <a:ext cx="3326094" cy="962299"/>
            </a:xfrm>
            <a:prstGeom prst="rect">
              <a:avLst/>
            </a:prstGeom>
          </p:spPr>
          <p:txBody>
            <a:bodyPr lIns="50800" tIns="50800" rIns="50800" bIns="50800" rtlCol="0" anchor="ctr"/>
            <a:lstStyle/>
            <a:p>
              <a:pPr algn="l">
                <a:lnSpc>
                  <a:spcPts val="2600"/>
                </a:lnSpc>
              </a:pPr>
              <a:endParaRPr>
                <a:latin typeface="Times New Roman" panose="02020603050405020304" pitchFamily="18" charset="0"/>
                <a:cs typeface="Times New Roman" panose="02020603050405020304" pitchFamily="18" charset="0"/>
              </a:endParaRPr>
            </a:p>
          </p:txBody>
        </p:sp>
      </p:grpSp>
      <p:sp>
        <p:nvSpPr>
          <p:cNvPr id="10" name="TextBox 10"/>
          <p:cNvSpPr txBox="1"/>
          <p:nvPr/>
        </p:nvSpPr>
        <p:spPr>
          <a:xfrm>
            <a:off x="685800" y="729847"/>
            <a:ext cx="12326015" cy="817468"/>
          </a:xfrm>
          <a:prstGeom prst="rect">
            <a:avLst/>
          </a:prstGeom>
        </p:spPr>
        <p:txBody>
          <a:bodyPr wrap="square" lIns="0" tIns="0" rIns="0" bIns="0" rtlCol="0" anchor="t">
            <a:spAutoFit/>
          </a:bodyPr>
          <a:lstStyle/>
          <a:p>
            <a:pPr marL="0" lvl="0" indent="0" algn="l">
              <a:lnSpc>
                <a:spcPts val="6599"/>
              </a:lnSpc>
              <a:spcBef>
                <a:spcPct val="0"/>
              </a:spcBef>
            </a:pPr>
            <a:r>
              <a:rPr lang="en-US" sz="5499" u="none">
                <a:solidFill>
                  <a:srgbClr val="000000"/>
                </a:solidFill>
                <a:latin typeface="Times New Roman" panose="02020603050405020304" pitchFamily="18" charset="0"/>
                <a:ea typeface="Gordita"/>
                <a:cs typeface="Times New Roman" panose="02020603050405020304" pitchFamily="18" charset="0"/>
                <a:sym typeface="Gordita"/>
              </a:rPr>
              <a:t>Bước </a:t>
            </a:r>
            <a:r>
              <a:rPr lang="en-US" sz="5499">
                <a:solidFill>
                  <a:srgbClr val="000000"/>
                </a:solidFill>
                <a:latin typeface="Times New Roman" panose="02020603050405020304" pitchFamily="18" charset="0"/>
                <a:ea typeface="Gordita"/>
                <a:cs typeface="Times New Roman" panose="02020603050405020304" pitchFamily="18" charset="0"/>
                <a:sym typeface="Gordita"/>
              </a:rPr>
              <a:t>4</a:t>
            </a:r>
            <a:r>
              <a:rPr lang="en-US" sz="5499" u="none">
                <a:solidFill>
                  <a:srgbClr val="000000"/>
                </a:solidFill>
                <a:latin typeface="Times New Roman" panose="02020603050405020304" pitchFamily="18" charset="0"/>
                <a:ea typeface="Gordita"/>
                <a:cs typeface="Times New Roman" panose="02020603050405020304" pitchFamily="18" charset="0"/>
                <a:sym typeface="Gordita"/>
              </a:rPr>
              <a:t>: </a:t>
            </a:r>
            <a:r>
              <a:rPr lang="en-US" sz="5499">
                <a:solidFill>
                  <a:srgbClr val="000000"/>
                </a:solidFill>
                <a:latin typeface="Times New Roman" panose="02020603050405020304" pitchFamily="18" charset="0"/>
                <a:ea typeface="Gordita"/>
                <a:cs typeface="Times New Roman" panose="02020603050405020304" pitchFamily="18" charset="0"/>
                <a:sym typeface="Gordita"/>
              </a:rPr>
              <a:t>Tính toán và Visualize data</a:t>
            </a:r>
            <a:endParaRPr lang="en-US" sz="5499" u="none">
              <a:solidFill>
                <a:srgbClr val="000000"/>
              </a:solidFill>
              <a:latin typeface="Times New Roman" panose="02020603050405020304" pitchFamily="18" charset="0"/>
              <a:ea typeface="Gordita"/>
              <a:cs typeface="Times New Roman" panose="02020603050405020304" pitchFamily="18" charset="0"/>
              <a:sym typeface="Gordita"/>
            </a:endParaRPr>
          </a:p>
        </p:txBody>
      </p:sp>
      <p:grpSp>
        <p:nvGrpSpPr>
          <p:cNvPr id="11" name="Group 11"/>
          <p:cNvGrpSpPr/>
          <p:nvPr/>
        </p:nvGrpSpPr>
        <p:grpSpPr>
          <a:xfrm>
            <a:off x="13258800" y="0"/>
            <a:ext cx="5029200" cy="2324100"/>
            <a:chOff x="0" y="0"/>
            <a:chExt cx="1490498" cy="943249"/>
          </a:xfrm>
        </p:grpSpPr>
        <p:sp>
          <p:nvSpPr>
            <p:cNvPr id="12" name="Freeform 12"/>
            <p:cNvSpPr/>
            <p:nvPr/>
          </p:nvSpPr>
          <p:spPr>
            <a:xfrm>
              <a:off x="0" y="0"/>
              <a:ext cx="1490498" cy="943249"/>
            </a:xfrm>
            <a:custGeom>
              <a:avLst/>
              <a:gdLst/>
              <a:ahLst/>
              <a:cxnLst/>
              <a:rect l="l" t="t" r="r" b="b"/>
              <a:pathLst>
                <a:path w="1490498" h="943249">
                  <a:moveTo>
                    <a:pt x="0" y="0"/>
                  </a:moveTo>
                  <a:lnTo>
                    <a:pt x="1490498" y="0"/>
                  </a:lnTo>
                  <a:lnTo>
                    <a:pt x="1490498" y="943249"/>
                  </a:lnTo>
                  <a:lnTo>
                    <a:pt x="0" y="943249"/>
                  </a:lnTo>
                  <a:close/>
                </a:path>
              </a:pathLst>
            </a:custGeom>
            <a:solidFill>
              <a:srgbClr val="FF3B4B"/>
            </a:solidFill>
          </p:spPr>
          <p:txBody>
            <a:bodyPr/>
            <a:lstStyle/>
            <a:p>
              <a:endParaRPr lang="en-US"/>
            </a:p>
          </p:txBody>
        </p:sp>
        <p:sp>
          <p:nvSpPr>
            <p:cNvPr id="13" name="TextBox 13"/>
            <p:cNvSpPr txBox="1"/>
            <p:nvPr/>
          </p:nvSpPr>
          <p:spPr>
            <a:xfrm>
              <a:off x="0" y="-19050"/>
              <a:ext cx="1490498" cy="962299"/>
            </a:xfrm>
            <a:prstGeom prst="rect">
              <a:avLst/>
            </a:prstGeom>
          </p:spPr>
          <p:txBody>
            <a:bodyPr lIns="50800" tIns="50800" rIns="50800" bIns="50800" rtlCol="0" anchor="ctr"/>
            <a:lstStyle/>
            <a:p>
              <a:pPr algn="l">
                <a:lnSpc>
                  <a:spcPts val="2600"/>
                </a:lnSpc>
              </a:pPr>
              <a:endParaRPr/>
            </a:p>
          </p:txBody>
        </p:sp>
      </p:grpSp>
      <p:sp>
        <p:nvSpPr>
          <p:cNvPr id="20" name="TextBox 19">
            <a:extLst>
              <a:ext uri="{FF2B5EF4-FFF2-40B4-BE49-F238E27FC236}">
                <a16:creationId xmlns:a16="http://schemas.microsoft.com/office/drawing/2014/main" id="{C4E6BF37-667F-F348-CF59-1C2EE400CEB7}"/>
              </a:ext>
            </a:extLst>
          </p:cNvPr>
          <p:cNvSpPr txBox="1"/>
          <p:nvPr/>
        </p:nvSpPr>
        <p:spPr>
          <a:xfrm>
            <a:off x="670560" y="9187821"/>
            <a:ext cx="11323320" cy="369332"/>
          </a:xfrm>
          <a:prstGeom prst="rect">
            <a:avLst/>
          </a:prstGeom>
          <a:noFill/>
        </p:spPr>
        <p:txBody>
          <a:bodyPr wrap="square" rtlCol="0">
            <a:spAutoFit/>
          </a:bodyPr>
          <a:lstStyle/>
          <a:p>
            <a:r>
              <a:rPr lang="en-US">
                <a:solidFill>
                  <a:srgbClr val="FF0000"/>
                </a:solidFill>
                <a:latin typeface="Times New Roman" panose="02020603050405020304" pitchFamily="18" charset="0"/>
                <a:cs typeface="Times New Roman" panose="02020603050405020304" pitchFamily="18" charset="0"/>
              </a:rPr>
              <a:t>*Chi tiết vui lòng xem tại file đính kèm</a:t>
            </a:r>
          </a:p>
        </p:txBody>
      </p:sp>
      <p:sp>
        <p:nvSpPr>
          <p:cNvPr id="5" name="Rectangle 4">
            <a:extLst>
              <a:ext uri="{FF2B5EF4-FFF2-40B4-BE49-F238E27FC236}">
                <a16:creationId xmlns:a16="http://schemas.microsoft.com/office/drawing/2014/main" id="{D917D3E7-D516-B67C-E74D-61882B45C4DA}"/>
              </a:ext>
            </a:extLst>
          </p:cNvPr>
          <p:cNvSpPr/>
          <p:nvPr/>
        </p:nvSpPr>
        <p:spPr>
          <a:xfrm>
            <a:off x="381000" y="2415312"/>
            <a:ext cx="15468600" cy="2371038"/>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50000"/>
              </a:lnSpc>
            </a:pPr>
            <a:r>
              <a:rPr lang="en-US" sz="2400" b="1">
                <a:solidFill>
                  <a:schemeClr val="tx1"/>
                </a:solidFill>
                <a:latin typeface="Times New Roman" panose="02020603050405020304" pitchFamily="18" charset="0"/>
                <a:cs typeface="Times New Roman" panose="02020603050405020304" pitchFamily="18" charset="0"/>
              </a:rPr>
              <a:t>2. Visualize data trên Tableau: Gồm 3 Dashboard tương ứng với 3 yêu cầu từ đề bài đưa ra</a:t>
            </a:r>
          </a:p>
          <a:p>
            <a:pPr marL="800100" lvl="1" indent="-342900">
              <a:lnSpc>
                <a:spcPct val="150000"/>
              </a:lnSpc>
              <a:buFont typeface="Wingdings" panose="05000000000000000000" pitchFamily="2" charset="2"/>
              <a:buChar char="v"/>
            </a:pPr>
            <a:r>
              <a:rPr lang="en-US" sz="2400">
                <a:solidFill>
                  <a:schemeClr val="tx1"/>
                </a:solidFill>
                <a:latin typeface="Times New Roman" panose="02020603050405020304" pitchFamily="18" charset="0"/>
                <a:cs typeface="Times New Roman" panose="02020603050405020304" pitchFamily="18" charset="0"/>
              </a:rPr>
              <a:t>Voucher Analytics Dashboard</a:t>
            </a:r>
          </a:p>
          <a:p>
            <a:pPr marL="800100" lvl="1" indent="-342900">
              <a:lnSpc>
                <a:spcPct val="150000"/>
              </a:lnSpc>
              <a:buFont typeface="Wingdings" panose="05000000000000000000" pitchFamily="2" charset="2"/>
              <a:buChar char="v"/>
            </a:pPr>
            <a:r>
              <a:rPr lang="en-US" sz="2400">
                <a:solidFill>
                  <a:schemeClr val="tx1"/>
                </a:solidFill>
                <a:latin typeface="Times New Roman" panose="02020603050405020304" pitchFamily="18" charset="0"/>
                <a:cs typeface="Times New Roman" panose="02020603050405020304" pitchFamily="18" charset="0"/>
              </a:rPr>
              <a:t>Category Analytics</a:t>
            </a:r>
          </a:p>
          <a:p>
            <a:pPr marL="800100" lvl="1" indent="-342900">
              <a:lnSpc>
                <a:spcPct val="150000"/>
              </a:lnSpc>
              <a:buFont typeface="Wingdings" panose="05000000000000000000" pitchFamily="2" charset="2"/>
              <a:buChar char="v"/>
            </a:pPr>
            <a:r>
              <a:rPr lang="en-US" sz="2400">
                <a:solidFill>
                  <a:schemeClr val="tx1"/>
                </a:solidFill>
                <a:latin typeface="Times New Roman" panose="02020603050405020304" pitchFamily="18" charset="0"/>
                <a:cs typeface="Times New Roman" panose="02020603050405020304" pitchFamily="18" charset="0"/>
              </a:rPr>
              <a:t>User Analytics</a:t>
            </a:r>
          </a:p>
        </p:txBody>
      </p:sp>
    </p:spTree>
    <p:extLst>
      <p:ext uri="{BB962C8B-B14F-4D97-AF65-F5344CB8AC3E}">
        <p14:creationId xmlns:p14="http://schemas.microsoft.com/office/powerpoint/2010/main" val="10727649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020335" cy="10287000"/>
          </a:xfrm>
          <a:prstGeom prst="rect">
            <a:avLst/>
          </a:prstGeom>
          <a:solidFill>
            <a:srgbClr val="563F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B0E5B630-DF78-CE22-F8AB-548C27025366}"/>
              </a:ext>
            </a:extLst>
          </p:cNvPr>
          <p:cNvSpPr txBox="1"/>
          <p:nvPr/>
        </p:nvSpPr>
        <p:spPr>
          <a:xfrm>
            <a:off x="960120" y="3111544"/>
            <a:ext cx="4128531" cy="4063913"/>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marL="800100" lvl="1" indent="-342900">
              <a:lnSpc>
                <a:spcPct val="90000"/>
              </a:lnSpc>
              <a:spcBef>
                <a:spcPct val="0"/>
              </a:spcBef>
              <a:spcAft>
                <a:spcPts val="600"/>
              </a:spcAft>
            </a:pPr>
            <a:r>
              <a:rPr lang="en-US" sz="2100" b="1" kern="1200">
                <a:solidFill>
                  <a:srgbClr val="FFFFFF"/>
                </a:solidFill>
                <a:latin typeface="Times New Roman" panose="02020603050405020304" pitchFamily="18" charset="0"/>
                <a:ea typeface="+mj-ea"/>
                <a:cs typeface="Times New Roman" panose="02020603050405020304" pitchFamily="18" charset="0"/>
              </a:rPr>
              <a:t>Mô tả tình trạng</a:t>
            </a:r>
          </a:p>
          <a:p>
            <a:pPr marL="800100" lvl="1" indent="-342900">
              <a:lnSpc>
                <a:spcPct val="90000"/>
              </a:lnSpc>
              <a:spcBef>
                <a:spcPct val="0"/>
              </a:spcBef>
              <a:spcAft>
                <a:spcPts val="600"/>
              </a:spcAft>
            </a:pPr>
            <a:r>
              <a:rPr lang="en-US" sz="2100" b="1" kern="1200">
                <a:solidFill>
                  <a:srgbClr val="FFFFFF"/>
                </a:solidFill>
                <a:latin typeface="Times New Roman" panose="02020603050405020304" pitchFamily="18" charset="0"/>
                <a:ea typeface="+mj-ea"/>
                <a:cs typeface="Times New Roman" panose="02020603050405020304" pitchFamily="18" charset="0"/>
              </a:rPr>
              <a:t>hoạt động của</a:t>
            </a:r>
          </a:p>
          <a:p>
            <a:pPr marL="800100" lvl="1" indent="-342900">
              <a:lnSpc>
                <a:spcPct val="90000"/>
              </a:lnSpc>
              <a:spcBef>
                <a:spcPct val="0"/>
              </a:spcBef>
              <a:spcAft>
                <a:spcPts val="600"/>
              </a:spcAft>
            </a:pPr>
            <a:r>
              <a:rPr lang="en-US" sz="2100" b="1" kern="1200">
                <a:solidFill>
                  <a:srgbClr val="FFFFFF"/>
                </a:solidFill>
                <a:latin typeface="Times New Roman" panose="02020603050405020304" pitchFamily="18" charset="0"/>
                <a:ea typeface="+mj-ea"/>
                <a:cs typeface="Times New Roman" panose="02020603050405020304" pitchFamily="18" charset="0"/>
              </a:rPr>
              <a:t>Voucher trên OneU</a:t>
            </a:r>
          </a:p>
          <a:p>
            <a:pPr marL="800100" lvl="1" indent="-342900">
              <a:lnSpc>
                <a:spcPct val="90000"/>
              </a:lnSpc>
              <a:spcBef>
                <a:spcPct val="0"/>
              </a:spcBef>
              <a:spcAft>
                <a:spcPts val="600"/>
              </a:spcAft>
            </a:pPr>
            <a:r>
              <a:rPr lang="en-US" sz="2100" b="1" kern="1200">
                <a:solidFill>
                  <a:srgbClr val="FFFFFF"/>
                </a:solidFill>
                <a:latin typeface="Times New Roman" panose="02020603050405020304" pitchFamily="18" charset="0"/>
                <a:ea typeface="+mj-ea"/>
                <a:cs typeface="Times New Roman" panose="02020603050405020304" pitchFamily="18" charset="0"/>
              </a:rPr>
              <a:t>theo từng </a:t>
            </a:r>
            <a:r>
              <a:rPr lang="en-US" sz="2100" b="1" kern="1200">
                <a:solidFill>
                  <a:srgbClr val="FF0000"/>
                </a:solidFill>
                <a:latin typeface="Times New Roman" panose="02020603050405020304" pitchFamily="18" charset="0"/>
                <a:ea typeface="+mj-ea"/>
                <a:cs typeface="Times New Roman" panose="02020603050405020304" pitchFamily="18" charset="0"/>
              </a:rPr>
              <a:t>Month,</a:t>
            </a:r>
          </a:p>
          <a:p>
            <a:pPr marL="800100" lvl="1" indent="-342900">
              <a:lnSpc>
                <a:spcPct val="90000"/>
              </a:lnSpc>
              <a:spcBef>
                <a:spcPct val="0"/>
              </a:spcBef>
              <a:spcAft>
                <a:spcPts val="600"/>
              </a:spcAft>
            </a:pPr>
            <a:r>
              <a:rPr lang="en-US" sz="2100" b="1" kern="1200">
                <a:solidFill>
                  <a:srgbClr val="FF0000"/>
                </a:solidFill>
                <a:latin typeface="Times New Roman" panose="02020603050405020304" pitchFamily="18" charset="0"/>
                <a:ea typeface="+mj-ea"/>
                <a:cs typeface="Times New Roman" panose="02020603050405020304" pitchFamily="18" charset="0"/>
              </a:rPr>
              <a:t>Category, Sub</a:t>
            </a:r>
          </a:p>
          <a:p>
            <a:pPr marL="800100" lvl="1" indent="-342900">
              <a:lnSpc>
                <a:spcPct val="90000"/>
              </a:lnSpc>
              <a:spcBef>
                <a:spcPct val="0"/>
              </a:spcBef>
              <a:spcAft>
                <a:spcPts val="600"/>
              </a:spcAft>
            </a:pPr>
            <a:r>
              <a:rPr lang="en-US" sz="2100" b="1" kern="1200">
                <a:solidFill>
                  <a:srgbClr val="FF0000"/>
                </a:solidFill>
                <a:latin typeface="Times New Roman" panose="02020603050405020304" pitchFamily="18" charset="0"/>
                <a:ea typeface="+mj-ea"/>
                <a:cs typeface="Times New Roman" panose="02020603050405020304" pitchFamily="18" charset="0"/>
              </a:rPr>
              <a:t>Category</a:t>
            </a:r>
          </a:p>
        </p:txBody>
      </p:sp>
      <p:pic>
        <p:nvPicPr>
          <p:cNvPr id="3" name="Picture 2" descr="A screenshot of a computer dashboard&#10;&#10;Description automatically generated">
            <a:extLst>
              <a:ext uri="{FF2B5EF4-FFF2-40B4-BE49-F238E27FC236}">
                <a16:creationId xmlns:a16="http://schemas.microsoft.com/office/drawing/2014/main" id="{9329CE02-AB29-28F9-AC16-BFDDAD34D57C}"/>
              </a:ext>
            </a:extLst>
          </p:cNvPr>
          <p:cNvPicPr>
            <a:picLocks noChangeAspect="1"/>
          </p:cNvPicPr>
          <p:nvPr/>
        </p:nvPicPr>
        <p:blipFill>
          <a:blip r:embed="rId2"/>
          <a:stretch>
            <a:fillRect/>
          </a:stretch>
        </p:blipFill>
        <p:spPr>
          <a:xfrm>
            <a:off x="6057900" y="2094959"/>
            <a:ext cx="10782298" cy="6091998"/>
          </a:xfrm>
          <a:prstGeom prst="rect">
            <a:avLst/>
          </a:prstGeom>
        </p:spPr>
      </p:pic>
    </p:spTree>
    <p:extLst>
      <p:ext uri="{BB962C8B-B14F-4D97-AF65-F5344CB8AC3E}">
        <p14:creationId xmlns:p14="http://schemas.microsoft.com/office/powerpoint/2010/main" val="32298661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020335" cy="10287000"/>
          </a:xfrm>
          <a:prstGeom prst="rect">
            <a:avLst/>
          </a:prstGeom>
          <a:solidFill>
            <a:srgbClr val="6E49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B0E5B630-DF78-CE22-F8AB-548C27025366}"/>
              </a:ext>
            </a:extLst>
          </p:cNvPr>
          <p:cNvSpPr txBox="1"/>
          <p:nvPr/>
        </p:nvSpPr>
        <p:spPr>
          <a:xfrm>
            <a:off x="960120" y="3111544"/>
            <a:ext cx="4128531" cy="4063913"/>
          </a:xfrm>
          <a:prstGeom prst="ellipse">
            <a:avLst/>
          </a:prstGeom>
          <a:solidFill>
            <a:srgbClr val="262626"/>
          </a:solidFill>
          <a:ln w="174625" cmpd="thinThick">
            <a:solidFill>
              <a:srgbClr val="262626"/>
            </a:solidFill>
          </a:ln>
        </p:spPr>
        <p:txBody>
          <a:bodyPr vert="horz" lIns="91440" tIns="45720" rIns="91440" bIns="45720" rtlCol="0" anchor="ctr">
            <a:normAutofit fontScale="77500" lnSpcReduction="20000"/>
          </a:bodyPr>
          <a:lstStyle/>
          <a:p>
            <a:pPr marL="800100" lvl="1" indent="-342900" algn="ctr">
              <a:lnSpc>
                <a:spcPct val="90000"/>
              </a:lnSpc>
              <a:spcBef>
                <a:spcPct val="0"/>
              </a:spcBef>
              <a:spcAft>
                <a:spcPts val="600"/>
              </a:spcAft>
            </a:pPr>
            <a:r>
              <a:rPr lang="en-US" sz="3300" b="1" kern="1200">
                <a:solidFill>
                  <a:srgbClr val="FFFFFF"/>
                </a:solidFill>
                <a:latin typeface="+mj-lt"/>
                <a:ea typeface="+mj-ea"/>
                <a:cs typeface="+mj-cs"/>
              </a:rPr>
              <a:t>Phân tích</a:t>
            </a:r>
          </a:p>
          <a:p>
            <a:pPr marL="800100" lvl="1" indent="-342900" algn="ctr">
              <a:lnSpc>
                <a:spcPct val="90000"/>
              </a:lnSpc>
              <a:spcBef>
                <a:spcPct val="0"/>
              </a:spcBef>
              <a:spcAft>
                <a:spcPts val="600"/>
              </a:spcAft>
            </a:pPr>
            <a:r>
              <a:rPr lang="en-US" sz="3300" b="1" kern="1200">
                <a:solidFill>
                  <a:srgbClr val="FFFFFF"/>
                </a:solidFill>
                <a:latin typeface="+mj-lt"/>
                <a:ea typeface="+mj-ea"/>
                <a:cs typeface="+mj-cs"/>
              </a:rPr>
              <a:t>hiệu suất hoạt</a:t>
            </a:r>
          </a:p>
          <a:p>
            <a:pPr marL="800100" lvl="1" indent="-342900" algn="ctr">
              <a:lnSpc>
                <a:spcPct val="90000"/>
              </a:lnSpc>
              <a:spcBef>
                <a:spcPct val="0"/>
              </a:spcBef>
              <a:spcAft>
                <a:spcPts val="600"/>
              </a:spcAft>
            </a:pPr>
            <a:r>
              <a:rPr lang="en-US" sz="3300" b="1" kern="1200">
                <a:solidFill>
                  <a:srgbClr val="FFFFFF"/>
                </a:solidFill>
                <a:latin typeface="+mj-lt"/>
                <a:ea typeface="+mj-ea"/>
                <a:cs typeface="+mj-cs"/>
              </a:rPr>
              <a:t>động trên App</a:t>
            </a:r>
          </a:p>
          <a:p>
            <a:pPr marL="800100" lvl="1" indent="-342900" algn="ctr">
              <a:lnSpc>
                <a:spcPct val="90000"/>
              </a:lnSpc>
              <a:spcBef>
                <a:spcPct val="0"/>
              </a:spcBef>
              <a:spcAft>
                <a:spcPts val="600"/>
              </a:spcAft>
            </a:pPr>
            <a:r>
              <a:rPr lang="en-US" sz="3300" b="1" kern="1200">
                <a:solidFill>
                  <a:srgbClr val="FFFFFF"/>
                </a:solidFill>
                <a:latin typeface="+mj-lt"/>
                <a:ea typeface="+mj-ea"/>
                <a:cs typeface="+mj-cs"/>
              </a:rPr>
              <a:t>của các</a:t>
            </a:r>
          </a:p>
          <a:p>
            <a:pPr marL="800100" lvl="1" indent="-342900" algn="ctr">
              <a:lnSpc>
                <a:spcPct val="90000"/>
              </a:lnSpc>
              <a:spcBef>
                <a:spcPct val="0"/>
              </a:spcBef>
              <a:spcAft>
                <a:spcPts val="600"/>
              </a:spcAft>
            </a:pPr>
            <a:r>
              <a:rPr lang="en-US" sz="3300" b="1" kern="1200">
                <a:solidFill>
                  <a:srgbClr val="FF0000"/>
                </a:solidFill>
                <a:latin typeface="+mj-lt"/>
                <a:ea typeface="+mj-ea"/>
                <a:cs typeface="+mj-cs"/>
              </a:rPr>
              <a:t>Category, Sub</a:t>
            </a:r>
          </a:p>
          <a:p>
            <a:pPr marL="800100" lvl="1" indent="-342900" algn="ctr">
              <a:lnSpc>
                <a:spcPct val="90000"/>
              </a:lnSpc>
              <a:spcBef>
                <a:spcPct val="0"/>
              </a:spcBef>
              <a:spcAft>
                <a:spcPts val="600"/>
              </a:spcAft>
            </a:pPr>
            <a:r>
              <a:rPr lang="en-US" sz="3300" b="1" kern="1200">
                <a:solidFill>
                  <a:srgbClr val="FF0000"/>
                </a:solidFill>
                <a:latin typeface="+mj-lt"/>
                <a:ea typeface="+mj-ea"/>
                <a:cs typeface="+mj-cs"/>
              </a:rPr>
              <a:t>Category,</a:t>
            </a:r>
          </a:p>
          <a:p>
            <a:pPr marL="800100" lvl="1" indent="-342900" algn="ctr">
              <a:lnSpc>
                <a:spcPct val="90000"/>
              </a:lnSpc>
              <a:spcBef>
                <a:spcPct val="0"/>
              </a:spcBef>
              <a:spcAft>
                <a:spcPts val="600"/>
              </a:spcAft>
            </a:pPr>
            <a:r>
              <a:rPr lang="en-US" sz="3300" b="1" kern="1200">
                <a:solidFill>
                  <a:srgbClr val="FF0000"/>
                </a:solidFill>
                <a:latin typeface="+mj-lt"/>
                <a:ea typeface="+mj-ea"/>
                <a:cs typeface="+mj-cs"/>
              </a:rPr>
              <a:t>Voucher</a:t>
            </a:r>
          </a:p>
          <a:p>
            <a:pPr marL="800100" lvl="1" indent="-342900" algn="ctr">
              <a:lnSpc>
                <a:spcPct val="90000"/>
              </a:lnSpc>
              <a:spcBef>
                <a:spcPct val="0"/>
              </a:spcBef>
              <a:spcAft>
                <a:spcPts val="600"/>
              </a:spcAft>
            </a:pPr>
            <a:r>
              <a:rPr lang="en-US" sz="3300" b="1">
                <a:solidFill>
                  <a:schemeClr val="bg1"/>
                </a:solidFill>
                <a:latin typeface="+mj-lt"/>
                <a:ea typeface="+mj-ea"/>
                <a:cs typeface="+mj-cs"/>
              </a:rPr>
              <a:t>Trong năm 2024</a:t>
            </a:r>
            <a:endParaRPr lang="en-US" sz="3300" b="1" kern="1200">
              <a:solidFill>
                <a:schemeClr val="bg1"/>
              </a:solidFill>
              <a:latin typeface="+mj-lt"/>
              <a:ea typeface="+mj-ea"/>
              <a:cs typeface="+mj-cs"/>
            </a:endParaRPr>
          </a:p>
        </p:txBody>
      </p:sp>
      <p:pic>
        <p:nvPicPr>
          <p:cNvPr id="4" name="Picture 3">
            <a:extLst>
              <a:ext uri="{FF2B5EF4-FFF2-40B4-BE49-F238E27FC236}">
                <a16:creationId xmlns:a16="http://schemas.microsoft.com/office/drawing/2014/main" id="{CBB19E23-2C04-4E7F-85D4-D642CBCDFC7A}"/>
              </a:ext>
            </a:extLst>
          </p:cNvPr>
          <p:cNvPicPr>
            <a:picLocks noChangeAspect="1"/>
          </p:cNvPicPr>
          <p:nvPr/>
        </p:nvPicPr>
        <p:blipFill>
          <a:blip r:embed="rId2"/>
          <a:stretch>
            <a:fillRect/>
          </a:stretch>
        </p:blipFill>
        <p:spPr>
          <a:xfrm>
            <a:off x="5517663" y="2247900"/>
            <a:ext cx="12737207" cy="6082016"/>
          </a:xfrm>
          <a:prstGeom prst="rect">
            <a:avLst/>
          </a:prstGeom>
        </p:spPr>
      </p:pic>
    </p:spTree>
    <p:extLst>
      <p:ext uri="{BB962C8B-B14F-4D97-AF65-F5344CB8AC3E}">
        <p14:creationId xmlns:p14="http://schemas.microsoft.com/office/powerpoint/2010/main" val="11034896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18A86AD-2622-98D0-8059-64F67044FB97}"/>
              </a:ext>
            </a:extLst>
          </p:cNvPr>
          <p:cNvSpPr/>
          <p:nvPr/>
        </p:nvSpPr>
        <p:spPr>
          <a:xfrm>
            <a:off x="0" y="0"/>
            <a:ext cx="2971800" cy="10287000"/>
          </a:xfrm>
          <a:prstGeom prst="rect">
            <a:avLst/>
          </a:prstGeom>
          <a:solidFill>
            <a:schemeClr val="accent4">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B0E5B630-DF78-CE22-F8AB-548C27025366}"/>
              </a:ext>
            </a:extLst>
          </p:cNvPr>
          <p:cNvSpPr txBox="1"/>
          <p:nvPr/>
        </p:nvSpPr>
        <p:spPr>
          <a:xfrm>
            <a:off x="900669" y="2857500"/>
            <a:ext cx="4128531" cy="4063913"/>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marL="800100" lvl="1" indent="-342900">
              <a:lnSpc>
                <a:spcPct val="90000"/>
              </a:lnSpc>
              <a:spcBef>
                <a:spcPct val="0"/>
              </a:spcBef>
              <a:spcAft>
                <a:spcPts val="600"/>
              </a:spcAft>
            </a:pPr>
            <a:r>
              <a:rPr lang="en-US" sz="2100" b="1" kern="1200">
                <a:solidFill>
                  <a:srgbClr val="FFFFFF"/>
                </a:solidFill>
                <a:latin typeface="Times New Roman" panose="02020603050405020304" pitchFamily="18" charset="0"/>
                <a:ea typeface="+mj-ea"/>
                <a:cs typeface="Times New Roman" panose="02020603050405020304" pitchFamily="18" charset="0"/>
              </a:rPr>
              <a:t>Phân tích Tổng</a:t>
            </a:r>
          </a:p>
          <a:p>
            <a:pPr marL="800100" lvl="1" indent="-342900">
              <a:lnSpc>
                <a:spcPct val="90000"/>
              </a:lnSpc>
              <a:spcBef>
                <a:spcPct val="0"/>
              </a:spcBef>
              <a:spcAft>
                <a:spcPts val="600"/>
              </a:spcAft>
            </a:pPr>
            <a:r>
              <a:rPr lang="en-US" sz="2100" b="1" kern="1200">
                <a:solidFill>
                  <a:srgbClr val="FFFFFF"/>
                </a:solidFill>
                <a:latin typeface="Times New Roman" panose="02020603050405020304" pitchFamily="18" charset="0"/>
                <a:ea typeface="+mj-ea"/>
                <a:cs typeface="Times New Roman" panose="02020603050405020304" pitchFamily="18" charset="0"/>
              </a:rPr>
              <a:t>Redeemed theo</a:t>
            </a:r>
          </a:p>
          <a:p>
            <a:pPr marL="800100" lvl="1" indent="-342900">
              <a:lnSpc>
                <a:spcPct val="90000"/>
              </a:lnSpc>
              <a:spcBef>
                <a:spcPct val="0"/>
              </a:spcBef>
              <a:spcAft>
                <a:spcPts val="600"/>
              </a:spcAft>
            </a:pPr>
            <a:r>
              <a:rPr lang="en-US" sz="2100" b="1" kern="1200">
                <a:solidFill>
                  <a:srgbClr val="FFFFFF"/>
                </a:solidFill>
                <a:latin typeface="Times New Roman" panose="02020603050405020304" pitchFamily="18" charset="0"/>
                <a:ea typeface="+mj-ea"/>
                <a:cs typeface="Times New Roman" panose="02020603050405020304" pitchFamily="18" charset="0"/>
              </a:rPr>
              <a:t>từng nhóm người</a:t>
            </a:r>
          </a:p>
          <a:p>
            <a:pPr marL="800100" lvl="1" indent="-342900">
              <a:lnSpc>
                <a:spcPct val="90000"/>
              </a:lnSpc>
              <a:spcBef>
                <a:spcPct val="0"/>
              </a:spcBef>
              <a:spcAft>
                <a:spcPts val="600"/>
              </a:spcAft>
            </a:pPr>
            <a:r>
              <a:rPr lang="en-US" sz="2100" b="1" kern="1200">
                <a:solidFill>
                  <a:srgbClr val="FFFFFF"/>
                </a:solidFill>
                <a:latin typeface="Times New Roman" panose="02020603050405020304" pitchFamily="18" charset="0"/>
                <a:ea typeface="+mj-ea"/>
                <a:cs typeface="Times New Roman" panose="02020603050405020304" pitchFamily="18" charset="0"/>
              </a:rPr>
              <a:t>dùng</a:t>
            </a:r>
            <a:endParaRPr lang="en-US" sz="2100" b="1" kern="1200">
              <a:solidFill>
                <a:srgbClr val="FF0000"/>
              </a:solidFill>
              <a:latin typeface="Times New Roman" panose="02020603050405020304" pitchFamily="18" charset="0"/>
              <a:ea typeface="+mj-ea"/>
              <a:cs typeface="Times New Roman" panose="02020603050405020304" pitchFamily="18" charset="0"/>
            </a:endParaRPr>
          </a:p>
        </p:txBody>
      </p:sp>
      <p:pic>
        <p:nvPicPr>
          <p:cNvPr id="8" name="Picture 7">
            <a:extLst>
              <a:ext uri="{FF2B5EF4-FFF2-40B4-BE49-F238E27FC236}">
                <a16:creationId xmlns:a16="http://schemas.microsoft.com/office/drawing/2014/main" id="{49877EBC-F6D1-B50F-B964-A8876D1600E7}"/>
              </a:ext>
            </a:extLst>
          </p:cNvPr>
          <p:cNvPicPr>
            <a:picLocks noChangeAspect="1"/>
          </p:cNvPicPr>
          <p:nvPr/>
        </p:nvPicPr>
        <p:blipFill>
          <a:blip r:embed="rId2"/>
          <a:stretch>
            <a:fillRect/>
          </a:stretch>
        </p:blipFill>
        <p:spPr>
          <a:xfrm>
            <a:off x="6248400" y="1333500"/>
            <a:ext cx="9544050" cy="7620000"/>
          </a:xfrm>
          <a:prstGeom prst="rect">
            <a:avLst/>
          </a:prstGeom>
        </p:spPr>
      </p:pic>
    </p:spTree>
    <p:extLst>
      <p:ext uri="{BB962C8B-B14F-4D97-AF65-F5344CB8AC3E}">
        <p14:creationId xmlns:p14="http://schemas.microsoft.com/office/powerpoint/2010/main" val="13691229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3258800" cy="2324100"/>
            <a:chOff x="0" y="0"/>
            <a:chExt cx="3326094" cy="943249"/>
          </a:xfrm>
        </p:grpSpPr>
        <p:sp>
          <p:nvSpPr>
            <p:cNvPr id="3" name="Freeform 3"/>
            <p:cNvSpPr/>
            <p:nvPr/>
          </p:nvSpPr>
          <p:spPr>
            <a:xfrm>
              <a:off x="0" y="0"/>
              <a:ext cx="3326095" cy="943249"/>
            </a:xfrm>
            <a:custGeom>
              <a:avLst/>
              <a:gdLst/>
              <a:ahLst/>
              <a:cxnLst/>
              <a:rect l="l" t="t" r="r" b="b"/>
              <a:pathLst>
                <a:path w="3326095" h="943249">
                  <a:moveTo>
                    <a:pt x="0" y="0"/>
                  </a:moveTo>
                  <a:lnTo>
                    <a:pt x="3326095" y="0"/>
                  </a:lnTo>
                  <a:lnTo>
                    <a:pt x="3326095" y="943249"/>
                  </a:lnTo>
                  <a:lnTo>
                    <a:pt x="0" y="943249"/>
                  </a:lnTo>
                  <a:close/>
                </a:path>
              </a:pathLst>
            </a:custGeom>
            <a:solidFill>
              <a:srgbClr val="98C4EC"/>
            </a:solidFill>
          </p:spPr>
          <p:txBody>
            <a:bodyPr/>
            <a:lstStyle/>
            <a:p>
              <a:endParaRPr lang="en-US">
                <a:latin typeface="Times New Roman" panose="02020603050405020304" pitchFamily="18" charset="0"/>
                <a:cs typeface="Times New Roman" panose="02020603050405020304" pitchFamily="18" charset="0"/>
              </a:endParaRPr>
            </a:p>
          </p:txBody>
        </p:sp>
        <p:sp>
          <p:nvSpPr>
            <p:cNvPr id="4" name="TextBox 4"/>
            <p:cNvSpPr txBox="1"/>
            <p:nvPr/>
          </p:nvSpPr>
          <p:spPr>
            <a:xfrm>
              <a:off x="0" y="-19050"/>
              <a:ext cx="3326094" cy="962299"/>
            </a:xfrm>
            <a:prstGeom prst="rect">
              <a:avLst/>
            </a:prstGeom>
          </p:spPr>
          <p:txBody>
            <a:bodyPr lIns="50800" tIns="50800" rIns="50800" bIns="50800" rtlCol="0" anchor="ctr"/>
            <a:lstStyle/>
            <a:p>
              <a:pPr algn="l">
                <a:lnSpc>
                  <a:spcPts val="2600"/>
                </a:lnSpc>
              </a:pPr>
              <a:endParaRPr>
                <a:latin typeface="Times New Roman" panose="02020603050405020304" pitchFamily="18" charset="0"/>
                <a:cs typeface="Times New Roman" panose="02020603050405020304" pitchFamily="18" charset="0"/>
              </a:endParaRPr>
            </a:p>
          </p:txBody>
        </p:sp>
      </p:grpSp>
      <p:sp>
        <p:nvSpPr>
          <p:cNvPr id="10" name="TextBox 10"/>
          <p:cNvSpPr txBox="1"/>
          <p:nvPr/>
        </p:nvSpPr>
        <p:spPr>
          <a:xfrm>
            <a:off x="685800" y="729847"/>
            <a:ext cx="12326015" cy="817468"/>
          </a:xfrm>
          <a:prstGeom prst="rect">
            <a:avLst/>
          </a:prstGeom>
        </p:spPr>
        <p:txBody>
          <a:bodyPr wrap="square" lIns="0" tIns="0" rIns="0" bIns="0" rtlCol="0" anchor="t">
            <a:spAutoFit/>
          </a:bodyPr>
          <a:lstStyle/>
          <a:p>
            <a:pPr marL="0" lvl="0" indent="0" algn="l">
              <a:lnSpc>
                <a:spcPts val="6599"/>
              </a:lnSpc>
              <a:spcBef>
                <a:spcPct val="0"/>
              </a:spcBef>
            </a:pPr>
            <a:r>
              <a:rPr lang="en-US" sz="5499" u="none">
                <a:solidFill>
                  <a:srgbClr val="000000"/>
                </a:solidFill>
                <a:latin typeface="Times New Roman" panose="02020603050405020304" pitchFamily="18" charset="0"/>
                <a:ea typeface="Gordita"/>
                <a:cs typeface="Times New Roman" panose="02020603050405020304" pitchFamily="18" charset="0"/>
                <a:sym typeface="Gordita"/>
              </a:rPr>
              <a:t>Bước 5: </a:t>
            </a:r>
            <a:r>
              <a:rPr lang="en-US" sz="5499">
                <a:solidFill>
                  <a:srgbClr val="000000"/>
                </a:solidFill>
                <a:latin typeface="Times New Roman" panose="02020603050405020304" pitchFamily="18" charset="0"/>
                <a:ea typeface="Gordita"/>
                <a:cs typeface="Times New Roman" panose="02020603050405020304" pitchFamily="18" charset="0"/>
                <a:sym typeface="Gordita"/>
              </a:rPr>
              <a:t>Nhận xét</a:t>
            </a:r>
            <a:endParaRPr lang="en-US" sz="5499" u="none">
              <a:solidFill>
                <a:srgbClr val="000000"/>
              </a:solidFill>
              <a:latin typeface="Times New Roman" panose="02020603050405020304" pitchFamily="18" charset="0"/>
              <a:ea typeface="Gordita"/>
              <a:cs typeface="Times New Roman" panose="02020603050405020304" pitchFamily="18" charset="0"/>
              <a:sym typeface="Gordita"/>
            </a:endParaRPr>
          </a:p>
        </p:txBody>
      </p:sp>
      <p:grpSp>
        <p:nvGrpSpPr>
          <p:cNvPr id="11" name="Group 11"/>
          <p:cNvGrpSpPr/>
          <p:nvPr/>
        </p:nvGrpSpPr>
        <p:grpSpPr>
          <a:xfrm>
            <a:off x="13258800" y="0"/>
            <a:ext cx="5029200" cy="2324100"/>
            <a:chOff x="0" y="0"/>
            <a:chExt cx="1490498" cy="943249"/>
          </a:xfrm>
        </p:grpSpPr>
        <p:sp>
          <p:nvSpPr>
            <p:cNvPr id="12" name="Freeform 12"/>
            <p:cNvSpPr/>
            <p:nvPr/>
          </p:nvSpPr>
          <p:spPr>
            <a:xfrm>
              <a:off x="0" y="0"/>
              <a:ext cx="1490498" cy="943249"/>
            </a:xfrm>
            <a:custGeom>
              <a:avLst/>
              <a:gdLst/>
              <a:ahLst/>
              <a:cxnLst/>
              <a:rect l="l" t="t" r="r" b="b"/>
              <a:pathLst>
                <a:path w="1490498" h="943249">
                  <a:moveTo>
                    <a:pt x="0" y="0"/>
                  </a:moveTo>
                  <a:lnTo>
                    <a:pt x="1490498" y="0"/>
                  </a:lnTo>
                  <a:lnTo>
                    <a:pt x="1490498" y="943249"/>
                  </a:lnTo>
                  <a:lnTo>
                    <a:pt x="0" y="943249"/>
                  </a:lnTo>
                  <a:close/>
                </a:path>
              </a:pathLst>
            </a:custGeom>
            <a:solidFill>
              <a:srgbClr val="FF3B4B"/>
            </a:solidFill>
          </p:spPr>
          <p:txBody>
            <a:bodyPr/>
            <a:lstStyle/>
            <a:p>
              <a:endParaRPr lang="en-US">
                <a:latin typeface="Times New Roman" panose="02020603050405020304" pitchFamily="18" charset="0"/>
                <a:cs typeface="Times New Roman" panose="02020603050405020304" pitchFamily="18" charset="0"/>
              </a:endParaRPr>
            </a:p>
          </p:txBody>
        </p:sp>
        <p:sp>
          <p:nvSpPr>
            <p:cNvPr id="13" name="TextBox 13"/>
            <p:cNvSpPr txBox="1"/>
            <p:nvPr/>
          </p:nvSpPr>
          <p:spPr>
            <a:xfrm>
              <a:off x="0" y="-19050"/>
              <a:ext cx="1490498" cy="962299"/>
            </a:xfrm>
            <a:prstGeom prst="rect">
              <a:avLst/>
            </a:prstGeom>
          </p:spPr>
          <p:txBody>
            <a:bodyPr lIns="50800" tIns="50800" rIns="50800" bIns="50800" rtlCol="0" anchor="ctr"/>
            <a:lstStyle/>
            <a:p>
              <a:pPr algn="l">
                <a:lnSpc>
                  <a:spcPts val="2600"/>
                </a:lnSpc>
              </a:pPr>
              <a:endParaRPr>
                <a:latin typeface="Times New Roman" panose="02020603050405020304" pitchFamily="18" charset="0"/>
                <a:cs typeface="Times New Roman" panose="02020603050405020304" pitchFamily="18" charset="0"/>
              </a:endParaRPr>
            </a:p>
          </p:txBody>
        </p:sp>
      </p:grpSp>
      <p:sp>
        <p:nvSpPr>
          <p:cNvPr id="5" name="Rectangle 4">
            <a:extLst>
              <a:ext uri="{FF2B5EF4-FFF2-40B4-BE49-F238E27FC236}">
                <a16:creationId xmlns:a16="http://schemas.microsoft.com/office/drawing/2014/main" id="{D917D3E7-D516-B67C-E74D-61882B45C4DA}"/>
              </a:ext>
            </a:extLst>
          </p:cNvPr>
          <p:cNvSpPr/>
          <p:nvPr/>
        </p:nvSpPr>
        <p:spPr>
          <a:xfrm>
            <a:off x="381000" y="2415312"/>
            <a:ext cx="15468600" cy="609600"/>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400" b="1">
                <a:solidFill>
                  <a:schemeClr val="tx1"/>
                </a:solidFill>
                <a:latin typeface="Times New Roman" panose="02020603050405020304" pitchFamily="18" charset="0"/>
                <a:cs typeface="Times New Roman" panose="02020603050405020304" pitchFamily="18" charset="0"/>
              </a:rPr>
              <a:t>1. Tình hình hoạt động của Use case Voucher trên OneU trong tháng 1/2024</a:t>
            </a:r>
          </a:p>
        </p:txBody>
      </p:sp>
      <p:grpSp>
        <p:nvGrpSpPr>
          <p:cNvPr id="14" name="Group 6">
            <a:extLst>
              <a:ext uri="{FF2B5EF4-FFF2-40B4-BE49-F238E27FC236}">
                <a16:creationId xmlns:a16="http://schemas.microsoft.com/office/drawing/2014/main" id="{B83CA7E7-BA93-A6B8-D8D1-DA788975247B}"/>
              </a:ext>
            </a:extLst>
          </p:cNvPr>
          <p:cNvGrpSpPr/>
          <p:nvPr/>
        </p:nvGrpSpPr>
        <p:grpSpPr>
          <a:xfrm>
            <a:off x="10972800" y="2779223"/>
            <a:ext cx="6705601" cy="7012479"/>
            <a:chOff x="0" y="-19050"/>
            <a:chExt cx="1766084" cy="1846908"/>
          </a:xfrm>
        </p:grpSpPr>
        <p:sp>
          <p:nvSpPr>
            <p:cNvPr id="15" name="Freeform 7">
              <a:extLst>
                <a:ext uri="{FF2B5EF4-FFF2-40B4-BE49-F238E27FC236}">
                  <a16:creationId xmlns:a16="http://schemas.microsoft.com/office/drawing/2014/main" id="{02BD2071-0DCA-3AD4-BAD2-C9E2CFED02A4}"/>
                </a:ext>
              </a:extLst>
            </p:cNvPr>
            <p:cNvSpPr/>
            <p:nvPr/>
          </p:nvSpPr>
          <p:spPr>
            <a:xfrm>
              <a:off x="0" y="0"/>
              <a:ext cx="1766084" cy="1827858"/>
            </a:xfrm>
            <a:custGeom>
              <a:avLst/>
              <a:gdLst/>
              <a:ahLst/>
              <a:cxnLst/>
              <a:rect l="l" t="t" r="r" b="b"/>
              <a:pathLst>
                <a:path w="1490498" h="1766084">
                  <a:moveTo>
                    <a:pt x="0" y="0"/>
                  </a:moveTo>
                  <a:lnTo>
                    <a:pt x="1490498" y="0"/>
                  </a:lnTo>
                  <a:lnTo>
                    <a:pt x="1490498" y="1766084"/>
                  </a:lnTo>
                  <a:lnTo>
                    <a:pt x="0" y="1766084"/>
                  </a:lnTo>
                  <a:close/>
                </a:path>
              </a:pathLst>
            </a:custGeom>
            <a:solidFill>
              <a:srgbClr val="E1E3DE"/>
            </a:solidFill>
          </p:spPr>
          <p:txBody>
            <a:bodyPr/>
            <a:lstStyle/>
            <a:p>
              <a:pPr>
                <a:lnSpc>
                  <a:spcPct val="150000"/>
                </a:lnSpc>
              </a:pPr>
              <a:r>
                <a:rPr lang="en-US" sz="2000">
                  <a:latin typeface="Times New Roman" panose="02020603050405020304" pitchFamily="18" charset="0"/>
                  <a:cs typeface="Times New Roman" panose="02020603050405020304" pitchFamily="18" charset="0"/>
                </a:rPr>
                <a:t>Tỷ lệ Khách hàng Claim hoặc Redeemed voucher trên App rất thấp (&lt;2% trên tổng số Voucher được tung ra). Điều này chứng tỏ hiệu quả hoạt động của chương trình Voucher trên app OneU chưa cao. Điều này có thể do vài nguyên nhân như:</a:t>
              </a:r>
            </a:p>
            <a:p>
              <a:pPr marL="285750" indent="-285750">
                <a:lnSpc>
                  <a:spcPct val="150000"/>
                </a:lnSpc>
                <a:buFontTx/>
                <a:buChar char="-"/>
              </a:pPr>
              <a:r>
                <a:rPr lang="en-US" sz="2000">
                  <a:latin typeface="Times New Roman" panose="02020603050405020304" pitchFamily="18" charset="0"/>
                  <a:cs typeface="Times New Roman" panose="02020603050405020304" pitchFamily="18" charset="0"/>
                </a:rPr>
                <a:t>Các voucher chưa được cung cấp đến đúng đối tượng cần sử dụng</a:t>
              </a:r>
            </a:p>
            <a:p>
              <a:pPr marL="285750" indent="-285750">
                <a:lnSpc>
                  <a:spcPct val="150000"/>
                </a:lnSpc>
                <a:buFontTx/>
                <a:buChar char="-"/>
              </a:pPr>
              <a:r>
                <a:rPr lang="en-US" sz="2000">
                  <a:latin typeface="Times New Roman" panose="02020603050405020304" pitchFamily="18" charset="0"/>
                  <a:cs typeface="Times New Roman" panose="02020603050405020304" pitchFamily="18" charset="0"/>
                </a:rPr>
                <a:t>Các đối tác cung cấp Voucher chưa thỏa mãn nguyện vọng từ khách hàng</a:t>
              </a:r>
            </a:p>
            <a:p>
              <a:pPr marL="285750" indent="-285750">
                <a:lnSpc>
                  <a:spcPct val="150000"/>
                </a:lnSpc>
                <a:buFontTx/>
                <a:buChar char="-"/>
              </a:pPr>
              <a:r>
                <a:rPr lang="en-US" sz="2000">
                  <a:latin typeface="Times New Roman" panose="02020603050405020304" pitchFamily="18" charset="0"/>
                  <a:cs typeface="Times New Roman" panose="02020603050405020304" pitchFamily="18" charset="0"/>
                </a:rPr>
                <a:t>Khách hàng chưa được phổ cập tính năng này trên Apps</a:t>
              </a:r>
            </a:p>
            <a:p>
              <a:pPr marL="285750" indent="-285750">
                <a:lnSpc>
                  <a:spcPct val="150000"/>
                </a:lnSpc>
                <a:buFontTx/>
                <a:buChar char="-"/>
              </a:pPr>
              <a:r>
                <a:rPr lang="en-US" sz="2000">
                  <a:latin typeface="Times New Roman" panose="02020603050405020304" pitchFamily="18" charset="0"/>
                  <a:cs typeface="Times New Roman" panose="02020603050405020304" pitchFamily="18" charset="0"/>
                </a:rPr>
                <a:t>Các Voucher có thời hạn sử dụng lâu nên khách hàng chưa sử dụng ngay</a:t>
              </a:r>
            </a:p>
            <a:p>
              <a:pPr marL="285750" indent="-285750">
                <a:lnSpc>
                  <a:spcPct val="150000"/>
                </a:lnSpc>
                <a:buFontTx/>
                <a:buChar char="-"/>
              </a:pPr>
              <a:r>
                <a:rPr lang="en-US" sz="2000">
                  <a:latin typeface="Times New Roman" panose="02020603050405020304" pitchFamily="18" charset="0"/>
                  <a:cs typeface="Times New Roman" panose="02020603050405020304" pitchFamily="18" charset="0"/>
                </a:rPr>
                <a:t>….</a:t>
              </a:r>
            </a:p>
            <a:p>
              <a:pPr>
                <a:lnSpc>
                  <a:spcPct val="150000"/>
                </a:lnSpc>
              </a:pPr>
              <a:r>
                <a:rPr lang="en-US" sz="2000">
                  <a:latin typeface="Times New Roman" panose="02020603050405020304" pitchFamily="18" charset="0"/>
                  <a:cs typeface="Times New Roman" panose="02020603050405020304" pitchFamily="18" charset="0"/>
                </a:rPr>
                <a:t>OneU cần phân tích nguyên nhân gốc rễ và đưa ra các phương án xử lý thích hợp</a:t>
              </a:r>
            </a:p>
          </p:txBody>
        </p:sp>
        <p:sp>
          <p:nvSpPr>
            <p:cNvPr id="16" name="TextBox 8">
              <a:extLst>
                <a:ext uri="{FF2B5EF4-FFF2-40B4-BE49-F238E27FC236}">
                  <a16:creationId xmlns:a16="http://schemas.microsoft.com/office/drawing/2014/main" id="{FB0DE515-ECD5-02A2-C7F9-80AE4F9D2D41}"/>
                </a:ext>
              </a:extLst>
            </p:cNvPr>
            <p:cNvSpPr txBox="1"/>
            <p:nvPr/>
          </p:nvSpPr>
          <p:spPr>
            <a:xfrm>
              <a:off x="0" y="-19050"/>
              <a:ext cx="1490498" cy="1785134"/>
            </a:xfrm>
            <a:prstGeom prst="rect">
              <a:avLst/>
            </a:prstGeom>
          </p:spPr>
          <p:txBody>
            <a:bodyPr lIns="50800" tIns="50800" rIns="50800" bIns="50800" rtlCol="0" anchor="ctr"/>
            <a:lstStyle/>
            <a:p>
              <a:pPr algn="l">
                <a:lnSpc>
                  <a:spcPts val="2600"/>
                </a:lnSpc>
              </a:pPr>
              <a:endParaRPr>
                <a:latin typeface="Times New Roman" panose="02020603050405020304" pitchFamily="18" charset="0"/>
                <a:cs typeface="Times New Roman" panose="02020603050405020304" pitchFamily="18" charset="0"/>
              </a:endParaRPr>
            </a:p>
          </p:txBody>
        </p:sp>
      </p:grpSp>
      <p:pic>
        <p:nvPicPr>
          <p:cNvPr id="7" name="Picture 6">
            <a:extLst>
              <a:ext uri="{FF2B5EF4-FFF2-40B4-BE49-F238E27FC236}">
                <a16:creationId xmlns:a16="http://schemas.microsoft.com/office/drawing/2014/main" id="{0CC52E6E-7712-C145-42E5-214CB7127BD1}"/>
              </a:ext>
            </a:extLst>
          </p:cNvPr>
          <p:cNvPicPr>
            <a:picLocks noChangeAspect="1"/>
          </p:cNvPicPr>
          <p:nvPr/>
        </p:nvPicPr>
        <p:blipFill>
          <a:blip r:embed="rId2"/>
          <a:stretch>
            <a:fillRect/>
          </a:stretch>
        </p:blipFill>
        <p:spPr>
          <a:xfrm>
            <a:off x="722243" y="3695700"/>
            <a:ext cx="9143999" cy="1293962"/>
          </a:xfrm>
          <a:prstGeom prst="rect">
            <a:avLst/>
          </a:prstGeom>
        </p:spPr>
      </p:pic>
    </p:spTree>
    <p:extLst>
      <p:ext uri="{BB962C8B-B14F-4D97-AF65-F5344CB8AC3E}">
        <p14:creationId xmlns:p14="http://schemas.microsoft.com/office/powerpoint/2010/main" val="4301526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2628765" cy="2857500"/>
            <a:chOff x="0" y="0"/>
            <a:chExt cx="3326094" cy="943249"/>
          </a:xfrm>
        </p:grpSpPr>
        <p:sp>
          <p:nvSpPr>
            <p:cNvPr id="3" name="Freeform 3"/>
            <p:cNvSpPr/>
            <p:nvPr/>
          </p:nvSpPr>
          <p:spPr>
            <a:xfrm>
              <a:off x="0" y="0"/>
              <a:ext cx="3326095" cy="943249"/>
            </a:xfrm>
            <a:custGeom>
              <a:avLst/>
              <a:gdLst/>
              <a:ahLst/>
              <a:cxnLst/>
              <a:rect l="l" t="t" r="r" b="b"/>
              <a:pathLst>
                <a:path w="3326095" h="943249">
                  <a:moveTo>
                    <a:pt x="0" y="0"/>
                  </a:moveTo>
                  <a:lnTo>
                    <a:pt x="3326095" y="0"/>
                  </a:lnTo>
                  <a:lnTo>
                    <a:pt x="3326095" y="943249"/>
                  </a:lnTo>
                  <a:lnTo>
                    <a:pt x="0" y="943249"/>
                  </a:lnTo>
                  <a:close/>
                </a:path>
              </a:pathLst>
            </a:custGeom>
            <a:solidFill>
              <a:srgbClr val="98C4EC"/>
            </a:solidFill>
          </p:spPr>
          <p:txBody>
            <a:bodyPr/>
            <a:lstStyle/>
            <a:p>
              <a:endParaRPr lang="en-US">
                <a:latin typeface="Times New Roman" panose="02020603050405020304" pitchFamily="18" charset="0"/>
                <a:cs typeface="Times New Roman" panose="02020603050405020304" pitchFamily="18" charset="0"/>
              </a:endParaRPr>
            </a:p>
          </p:txBody>
        </p:sp>
        <p:sp>
          <p:nvSpPr>
            <p:cNvPr id="4" name="TextBox 4"/>
            <p:cNvSpPr txBox="1"/>
            <p:nvPr/>
          </p:nvSpPr>
          <p:spPr>
            <a:xfrm>
              <a:off x="0" y="-19050"/>
              <a:ext cx="3326094" cy="962299"/>
            </a:xfrm>
            <a:prstGeom prst="rect">
              <a:avLst/>
            </a:prstGeom>
          </p:spPr>
          <p:txBody>
            <a:bodyPr lIns="50800" tIns="50800" rIns="50800" bIns="50800" rtlCol="0" anchor="ctr"/>
            <a:lstStyle/>
            <a:p>
              <a:pPr algn="l">
                <a:lnSpc>
                  <a:spcPts val="2600"/>
                </a:lnSpc>
              </a:pPr>
              <a:endParaRPr>
                <a:latin typeface="Times New Roman" panose="02020603050405020304" pitchFamily="18" charset="0"/>
                <a:cs typeface="Times New Roman" panose="02020603050405020304" pitchFamily="18" charset="0"/>
              </a:endParaRPr>
            </a:p>
          </p:txBody>
        </p:sp>
      </p:grpSp>
      <p:grpSp>
        <p:nvGrpSpPr>
          <p:cNvPr id="6" name="Group 6"/>
          <p:cNvGrpSpPr/>
          <p:nvPr/>
        </p:nvGrpSpPr>
        <p:grpSpPr>
          <a:xfrm>
            <a:off x="12628764" y="3009900"/>
            <a:ext cx="5659235" cy="6705600"/>
            <a:chOff x="0" y="0"/>
            <a:chExt cx="1490498" cy="1766084"/>
          </a:xfrm>
        </p:grpSpPr>
        <p:sp>
          <p:nvSpPr>
            <p:cNvPr id="7" name="Freeform 7"/>
            <p:cNvSpPr/>
            <p:nvPr/>
          </p:nvSpPr>
          <p:spPr>
            <a:xfrm>
              <a:off x="0" y="0"/>
              <a:ext cx="1490498" cy="1766084"/>
            </a:xfrm>
            <a:custGeom>
              <a:avLst/>
              <a:gdLst/>
              <a:ahLst/>
              <a:cxnLst/>
              <a:rect l="l" t="t" r="r" b="b"/>
              <a:pathLst>
                <a:path w="1490498" h="1766084">
                  <a:moveTo>
                    <a:pt x="0" y="0"/>
                  </a:moveTo>
                  <a:lnTo>
                    <a:pt x="1490498" y="0"/>
                  </a:lnTo>
                  <a:lnTo>
                    <a:pt x="1490498" y="1766084"/>
                  </a:lnTo>
                  <a:lnTo>
                    <a:pt x="0" y="1766084"/>
                  </a:lnTo>
                  <a:close/>
                </a:path>
              </a:pathLst>
            </a:custGeom>
            <a:solidFill>
              <a:srgbClr val="E1E3DE"/>
            </a:solidFill>
          </p:spPr>
          <p:txBody>
            <a:bodyPr/>
            <a:lstStyle/>
            <a:p>
              <a:endParaRPr lang="en-US">
                <a:latin typeface="Times New Roman" panose="02020603050405020304" pitchFamily="18" charset="0"/>
                <a:cs typeface="Times New Roman" panose="02020603050405020304" pitchFamily="18" charset="0"/>
              </a:endParaRPr>
            </a:p>
          </p:txBody>
        </p:sp>
        <p:sp>
          <p:nvSpPr>
            <p:cNvPr id="8" name="TextBox 8"/>
            <p:cNvSpPr txBox="1"/>
            <p:nvPr/>
          </p:nvSpPr>
          <p:spPr>
            <a:xfrm>
              <a:off x="0" y="-19050"/>
              <a:ext cx="1490498" cy="1785134"/>
            </a:xfrm>
            <a:prstGeom prst="rect">
              <a:avLst/>
            </a:prstGeom>
          </p:spPr>
          <p:txBody>
            <a:bodyPr lIns="50800" tIns="50800" rIns="50800" bIns="50800" rtlCol="0" anchor="ctr"/>
            <a:lstStyle/>
            <a:p>
              <a:pPr algn="l">
                <a:lnSpc>
                  <a:spcPts val="2600"/>
                </a:lnSpc>
              </a:pPr>
              <a:endParaRPr>
                <a:latin typeface="Times New Roman" panose="02020603050405020304" pitchFamily="18" charset="0"/>
                <a:cs typeface="Times New Roman" panose="02020603050405020304" pitchFamily="18" charset="0"/>
              </a:endParaRPr>
            </a:p>
          </p:txBody>
        </p:sp>
      </p:grpSp>
      <p:sp>
        <p:nvSpPr>
          <p:cNvPr id="9" name="TextBox 9"/>
          <p:cNvSpPr txBox="1"/>
          <p:nvPr/>
        </p:nvSpPr>
        <p:spPr>
          <a:xfrm>
            <a:off x="12954000" y="3467100"/>
            <a:ext cx="4343400" cy="2281266"/>
          </a:xfrm>
          <a:prstGeom prst="rect">
            <a:avLst/>
          </a:prstGeom>
        </p:spPr>
        <p:txBody>
          <a:bodyPr wrap="square" lIns="0" tIns="0" rIns="0" bIns="0" rtlCol="0" anchor="t">
            <a:spAutoFit/>
          </a:bodyPr>
          <a:lstStyle/>
          <a:p>
            <a:pPr algn="l">
              <a:lnSpc>
                <a:spcPts val="2990"/>
              </a:lnSpc>
            </a:pPr>
            <a:r>
              <a:rPr lang="en-US" sz="2300">
                <a:solidFill>
                  <a:srgbClr val="000000"/>
                </a:solidFill>
                <a:latin typeface="Times New Roman" panose="02020603050405020304" pitchFamily="18" charset="0"/>
                <a:ea typeface="Gordita"/>
                <a:cs typeface="Times New Roman" panose="02020603050405020304" pitchFamily="18" charset="0"/>
                <a:sym typeface="Gordita"/>
              </a:rPr>
              <a:t>Khách hàng sử dụng nhiều nhất các Voucher thuộc các loại Discount như </a:t>
            </a:r>
          </a:p>
          <a:p>
            <a:pPr marL="342900" indent="-342900" algn="l">
              <a:lnSpc>
                <a:spcPts val="2990"/>
              </a:lnSpc>
              <a:buFontTx/>
              <a:buChar char="-"/>
            </a:pPr>
            <a:r>
              <a:rPr lang="en-US" sz="2300">
                <a:solidFill>
                  <a:srgbClr val="000000"/>
                </a:solidFill>
                <a:latin typeface="Times New Roman" panose="02020603050405020304" pitchFamily="18" charset="0"/>
                <a:ea typeface="Gordita"/>
                <a:cs typeface="Times New Roman" panose="02020603050405020304" pitchFamily="18" charset="0"/>
                <a:sym typeface="Gordita"/>
              </a:rPr>
              <a:t>Discount Fixed Amount (For Total Bill)</a:t>
            </a:r>
          </a:p>
          <a:p>
            <a:pPr marL="342900" indent="-342900" algn="l">
              <a:lnSpc>
                <a:spcPts val="2990"/>
              </a:lnSpc>
              <a:buFontTx/>
              <a:buChar char="-"/>
            </a:pPr>
            <a:r>
              <a:rPr lang="en-US" sz="2300">
                <a:solidFill>
                  <a:srgbClr val="000000"/>
                </a:solidFill>
                <a:latin typeface="Times New Roman" panose="02020603050405020304" pitchFamily="18" charset="0"/>
                <a:ea typeface="Gordita"/>
                <a:cs typeface="Times New Roman" panose="02020603050405020304" pitchFamily="18" charset="0"/>
                <a:sym typeface="Gordita"/>
              </a:rPr>
              <a:t>Cash voucher</a:t>
            </a:r>
          </a:p>
          <a:p>
            <a:pPr marL="342900" indent="-342900" algn="l">
              <a:lnSpc>
                <a:spcPts val="2990"/>
              </a:lnSpc>
              <a:buFontTx/>
              <a:buChar char="-"/>
            </a:pPr>
            <a:r>
              <a:rPr lang="en-US" sz="2300">
                <a:solidFill>
                  <a:srgbClr val="000000"/>
                </a:solidFill>
                <a:latin typeface="Times New Roman" panose="02020603050405020304" pitchFamily="18" charset="0"/>
                <a:ea typeface="Gordita"/>
                <a:cs typeface="Times New Roman" panose="02020603050405020304" pitchFamily="18" charset="0"/>
                <a:sym typeface="Gordita"/>
              </a:rPr>
              <a:t>Buy 2 get 1</a:t>
            </a:r>
          </a:p>
        </p:txBody>
      </p:sp>
      <p:grpSp>
        <p:nvGrpSpPr>
          <p:cNvPr id="11" name="Group 11"/>
          <p:cNvGrpSpPr/>
          <p:nvPr/>
        </p:nvGrpSpPr>
        <p:grpSpPr>
          <a:xfrm>
            <a:off x="12628765" y="0"/>
            <a:ext cx="5659235" cy="2857500"/>
            <a:chOff x="0" y="0"/>
            <a:chExt cx="1490498" cy="943249"/>
          </a:xfrm>
        </p:grpSpPr>
        <p:sp>
          <p:nvSpPr>
            <p:cNvPr id="12" name="Freeform 12"/>
            <p:cNvSpPr/>
            <p:nvPr/>
          </p:nvSpPr>
          <p:spPr>
            <a:xfrm>
              <a:off x="0" y="0"/>
              <a:ext cx="1490498" cy="943249"/>
            </a:xfrm>
            <a:custGeom>
              <a:avLst/>
              <a:gdLst/>
              <a:ahLst/>
              <a:cxnLst/>
              <a:rect l="l" t="t" r="r" b="b"/>
              <a:pathLst>
                <a:path w="1490498" h="943249">
                  <a:moveTo>
                    <a:pt x="0" y="0"/>
                  </a:moveTo>
                  <a:lnTo>
                    <a:pt x="1490498" y="0"/>
                  </a:lnTo>
                  <a:lnTo>
                    <a:pt x="1490498" y="943249"/>
                  </a:lnTo>
                  <a:lnTo>
                    <a:pt x="0" y="943249"/>
                  </a:lnTo>
                  <a:close/>
                </a:path>
              </a:pathLst>
            </a:custGeom>
            <a:solidFill>
              <a:srgbClr val="FF3B4B"/>
            </a:solidFill>
          </p:spPr>
          <p:txBody>
            <a:bodyPr/>
            <a:lstStyle/>
            <a:p>
              <a:endParaRPr lang="en-US">
                <a:latin typeface="Times New Roman" panose="02020603050405020304" pitchFamily="18" charset="0"/>
                <a:cs typeface="Times New Roman" panose="02020603050405020304" pitchFamily="18" charset="0"/>
              </a:endParaRPr>
            </a:p>
          </p:txBody>
        </p:sp>
        <p:sp>
          <p:nvSpPr>
            <p:cNvPr id="13" name="TextBox 13"/>
            <p:cNvSpPr txBox="1"/>
            <p:nvPr/>
          </p:nvSpPr>
          <p:spPr>
            <a:xfrm>
              <a:off x="0" y="-19050"/>
              <a:ext cx="1490498" cy="962299"/>
            </a:xfrm>
            <a:prstGeom prst="rect">
              <a:avLst/>
            </a:prstGeom>
          </p:spPr>
          <p:txBody>
            <a:bodyPr lIns="50800" tIns="50800" rIns="50800" bIns="50800" rtlCol="0" anchor="ctr"/>
            <a:lstStyle/>
            <a:p>
              <a:pPr algn="l">
                <a:lnSpc>
                  <a:spcPts val="2600"/>
                </a:lnSpc>
              </a:pPr>
              <a:endParaRPr>
                <a:latin typeface="Times New Roman" panose="02020603050405020304" pitchFamily="18" charset="0"/>
                <a:cs typeface="Times New Roman" panose="02020603050405020304" pitchFamily="18" charset="0"/>
              </a:endParaRPr>
            </a:p>
          </p:txBody>
        </p:sp>
      </p:grpSp>
      <p:pic>
        <p:nvPicPr>
          <p:cNvPr id="21" name="Picture 20">
            <a:extLst>
              <a:ext uri="{FF2B5EF4-FFF2-40B4-BE49-F238E27FC236}">
                <a16:creationId xmlns:a16="http://schemas.microsoft.com/office/drawing/2014/main" id="{5D0898DE-8B9E-277C-EF41-048546C6CAD4}"/>
              </a:ext>
            </a:extLst>
          </p:cNvPr>
          <p:cNvPicPr>
            <a:picLocks noChangeAspect="1"/>
          </p:cNvPicPr>
          <p:nvPr/>
        </p:nvPicPr>
        <p:blipFill>
          <a:blip r:embed="rId2"/>
          <a:stretch>
            <a:fillRect/>
          </a:stretch>
        </p:blipFill>
        <p:spPr>
          <a:xfrm>
            <a:off x="1676400" y="3009900"/>
            <a:ext cx="8648700" cy="7077075"/>
          </a:xfrm>
          <a:prstGeom prst="rect">
            <a:avLst/>
          </a:prstGeom>
        </p:spPr>
      </p:pic>
      <p:sp>
        <p:nvSpPr>
          <p:cNvPr id="5" name="TextBox 10">
            <a:extLst>
              <a:ext uri="{FF2B5EF4-FFF2-40B4-BE49-F238E27FC236}">
                <a16:creationId xmlns:a16="http://schemas.microsoft.com/office/drawing/2014/main" id="{025F0E22-5260-43BF-61D0-C2B817BBE360}"/>
              </a:ext>
            </a:extLst>
          </p:cNvPr>
          <p:cNvSpPr txBox="1"/>
          <p:nvPr/>
        </p:nvSpPr>
        <p:spPr>
          <a:xfrm>
            <a:off x="627985" y="800100"/>
            <a:ext cx="12326015" cy="817468"/>
          </a:xfrm>
          <a:prstGeom prst="rect">
            <a:avLst/>
          </a:prstGeom>
        </p:spPr>
        <p:txBody>
          <a:bodyPr wrap="square" lIns="0" tIns="0" rIns="0" bIns="0" rtlCol="0" anchor="t">
            <a:spAutoFit/>
          </a:bodyPr>
          <a:lstStyle/>
          <a:p>
            <a:pPr marL="0" lvl="0" indent="0" algn="l">
              <a:lnSpc>
                <a:spcPts val="6599"/>
              </a:lnSpc>
              <a:spcBef>
                <a:spcPct val="0"/>
              </a:spcBef>
            </a:pPr>
            <a:r>
              <a:rPr lang="en-US" sz="5499" u="none">
                <a:solidFill>
                  <a:srgbClr val="000000"/>
                </a:solidFill>
                <a:latin typeface="Times New Roman" panose="02020603050405020304" pitchFamily="18" charset="0"/>
                <a:ea typeface="Gordita"/>
                <a:cs typeface="Times New Roman" panose="02020603050405020304" pitchFamily="18" charset="0"/>
                <a:sym typeface="Gordita"/>
              </a:rPr>
              <a:t>Bước 5: </a:t>
            </a:r>
            <a:r>
              <a:rPr lang="en-US" sz="5499">
                <a:solidFill>
                  <a:srgbClr val="000000"/>
                </a:solidFill>
                <a:latin typeface="Times New Roman" panose="02020603050405020304" pitchFamily="18" charset="0"/>
                <a:ea typeface="Gordita"/>
                <a:cs typeface="Times New Roman" panose="02020603050405020304" pitchFamily="18" charset="0"/>
                <a:sym typeface="Gordita"/>
              </a:rPr>
              <a:t>Nhận xét</a:t>
            </a:r>
            <a:endParaRPr lang="en-US" sz="5499" u="none">
              <a:solidFill>
                <a:srgbClr val="000000"/>
              </a:solidFill>
              <a:latin typeface="Times New Roman" panose="02020603050405020304" pitchFamily="18" charset="0"/>
              <a:ea typeface="Gordita"/>
              <a:cs typeface="Times New Roman" panose="02020603050405020304" pitchFamily="18" charset="0"/>
              <a:sym typeface="Gordita"/>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2628765" cy="952500"/>
            <a:chOff x="0" y="0"/>
            <a:chExt cx="3326094" cy="943249"/>
          </a:xfrm>
        </p:grpSpPr>
        <p:sp>
          <p:nvSpPr>
            <p:cNvPr id="3" name="Freeform 3"/>
            <p:cNvSpPr/>
            <p:nvPr/>
          </p:nvSpPr>
          <p:spPr>
            <a:xfrm>
              <a:off x="0" y="0"/>
              <a:ext cx="3326095" cy="943249"/>
            </a:xfrm>
            <a:custGeom>
              <a:avLst/>
              <a:gdLst/>
              <a:ahLst/>
              <a:cxnLst/>
              <a:rect l="l" t="t" r="r" b="b"/>
              <a:pathLst>
                <a:path w="3326095" h="943249">
                  <a:moveTo>
                    <a:pt x="0" y="0"/>
                  </a:moveTo>
                  <a:lnTo>
                    <a:pt x="3326095" y="0"/>
                  </a:lnTo>
                  <a:lnTo>
                    <a:pt x="3326095" y="943249"/>
                  </a:lnTo>
                  <a:lnTo>
                    <a:pt x="0" y="943249"/>
                  </a:lnTo>
                  <a:close/>
                </a:path>
              </a:pathLst>
            </a:custGeom>
            <a:solidFill>
              <a:srgbClr val="98C4EC"/>
            </a:solidFill>
          </p:spPr>
          <p:txBody>
            <a:bodyPr/>
            <a:lstStyle/>
            <a:p>
              <a:endParaRPr lang="en-US">
                <a:latin typeface="Times New Roman" panose="02020603050405020304" pitchFamily="18" charset="0"/>
                <a:cs typeface="Times New Roman" panose="02020603050405020304" pitchFamily="18" charset="0"/>
              </a:endParaRPr>
            </a:p>
          </p:txBody>
        </p:sp>
        <p:sp>
          <p:nvSpPr>
            <p:cNvPr id="4" name="TextBox 4"/>
            <p:cNvSpPr txBox="1"/>
            <p:nvPr/>
          </p:nvSpPr>
          <p:spPr>
            <a:xfrm>
              <a:off x="0" y="-19050"/>
              <a:ext cx="3326094" cy="962299"/>
            </a:xfrm>
            <a:prstGeom prst="rect">
              <a:avLst/>
            </a:prstGeom>
          </p:spPr>
          <p:txBody>
            <a:bodyPr lIns="50800" tIns="50800" rIns="50800" bIns="50800" rtlCol="0" anchor="ctr"/>
            <a:lstStyle/>
            <a:p>
              <a:pPr algn="l">
                <a:lnSpc>
                  <a:spcPts val="2600"/>
                </a:lnSpc>
              </a:pPr>
              <a:endParaRPr>
                <a:latin typeface="Times New Roman" panose="02020603050405020304" pitchFamily="18" charset="0"/>
                <a:cs typeface="Times New Roman" panose="02020603050405020304" pitchFamily="18" charset="0"/>
              </a:endParaRPr>
            </a:p>
          </p:txBody>
        </p:sp>
      </p:grpSp>
      <p:grpSp>
        <p:nvGrpSpPr>
          <p:cNvPr id="6" name="Group 6"/>
          <p:cNvGrpSpPr/>
          <p:nvPr/>
        </p:nvGrpSpPr>
        <p:grpSpPr>
          <a:xfrm>
            <a:off x="1409700" y="5676900"/>
            <a:ext cx="5659235" cy="4136835"/>
            <a:chOff x="0" y="0"/>
            <a:chExt cx="1490498" cy="1766084"/>
          </a:xfrm>
        </p:grpSpPr>
        <p:sp>
          <p:nvSpPr>
            <p:cNvPr id="7" name="Freeform 7"/>
            <p:cNvSpPr/>
            <p:nvPr/>
          </p:nvSpPr>
          <p:spPr>
            <a:xfrm>
              <a:off x="0" y="0"/>
              <a:ext cx="1490498" cy="1766084"/>
            </a:xfrm>
            <a:custGeom>
              <a:avLst/>
              <a:gdLst/>
              <a:ahLst/>
              <a:cxnLst/>
              <a:rect l="l" t="t" r="r" b="b"/>
              <a:pathLst>
                <a:path w="1490498" h="1766084">
                  <a:moveTo>
                    <a:pt x="0" y="0"/>
                  </a:moveTo>
                  <a:lnTo>
                    <a:pt x="1490498" y="0"/>
                  </a:lnTo>
                  <a:lnTo>
                    <a:pt x="1490498" y="1766084"/>
                  </a:lnTo>
                  <a:lnTo>
                    <a:pt x="0" y="1766084"/>
                  </a:lnTo>
                  <a:close/>
                </a:path>
              </a:pathLst>
            </a:custGeom>
            <a:solidFill>
              <a:srgbClr val="E1E3DE"/>
            </a:solidFill>
          </p:spPr>
          <p:txBody>
            <a:bodyPr/>
            <a:lstStyle/>
            <a:p>
              <a:endParaRPr lang="en-US">
                <a:latin typeface="Times New Roman" panose="02020603050405020304" pitchFamily="18" charset="0"/>
                <a:cs typeface="Times New Roman" panose="02020603050405020304" pitchFamily="18" charset="0"/>
              </a:endParaRPr>
            </a:p>
          </p:txBody>
        </p:sp>
        <p:sp>
          <p:nvSpPr>
            <p:cNvPr id="8" name="TextBox 8"/>
            <p:cNvSpPr txBox="1"/>
            <p:nvPr/>
          </p:nvSpPr>
          <p:spPr>
            <a:xfrm>
              <a:off x="0" y="-19050"/>
              <a:ext cx="1490498" cy="1785134"/>
            </a:xfrm>
            <a:prstGeom prst="rect">
              <a:avLst/>
            </a:prstGeom>
          </p:spPr>
          <p:txBody>
            <a:bodyPr lIns="50800" tIns="50800" rIns="50800" bIns="50800" rtlCol="0" anchor="ctr"/>
            <a:lstStyle/>
            <a:p>
              <a:pPr algn="l">
                <a:lnSpc>
                  <a:spcPts val="2600"/>
                </a:lnSpc>
              </a:pPr>
              <a:endParaRPr>
                <a:latin typeface="Times New Roman" panose="02020603050405020304" pitchFamily="18" charset="0"/>
                <a:cs typeface="Times New Roman" panose="02020603050405020304" pitchFamily="18" charset="0"/>
              </a:endParaRPr>
            </a:p>
          </p:txBody>
        </p:sp>
      </p:grpSp>
      <p:sp>
        <p:nvSpPr>
          <p:cNvPr id="9" name="TextBox 9"/>
          <p:cNvSpPr txBox="1"/>
          <p:nvPr/>
        </p:nvSpPr>
        <p:spPr>
          <a:xfrm>
            <a:off x="1905000" y="5905500"/>
            <a:ext cx="4495800" cy="2665986"/>
          </a:xfrm>
          <a:prstGeom prst="rect">
            <a:avLst/>
          </a:prstGeom>
        </p:spPr>
        <p:txBody>
          <a:bodyPr wrap="square" lIns="0" tIns="0" rIns="0" bIns="0" rtlCol="0" anchor="t">
            <a:spAutoFit/>
          </a:bodyPr>
          <a:lstStyle/>
          <a:p>
            <a:pPr algn="l">
              <a:lnSpc>
                <a:spcPts val="2990"/>
              </a:lnSpc>
            </a:pPr>
            <a:r>
              <a:rPr lang="en-US" sz="2300">
                <a:solidFill>
                  <a:srgbClr val="000000"/>
                </a:solidFill>
                <a:latin typeface="Times New Roman" panose="02020603050405020304" pitchFamily="18" charset="0"/>
                <a:ea typeface="Gordita"/>
                <a:cs typeface="Times New Roman" panose="02020603050405020304" pitchFamily="18" charset="0"/>
                <a:sym typeface="Gordita"/>
              </a:rPr>
              <a:t>Khách hàng tương tác với App tập trung nhiều vào khoảng tuổi 25-34 và 35-44. Tuy nhiên không có sự chênh lệch đáng kể giữa các nhóm tuổi, điều này chứng tỏ OneU đang tiếp cận được mọi lứa tuổi sử dụng tính năng này</a:t>
            </a:r>
          </a:p>
        </p:txBody>
      </p:sp>
      <p:grpSp>
        <p:nvGrpSpPr>
          <p:cNvPr id="11" name="Group 11"/>
          <p:cNvGrpSpPr/>
          <p:nvPr/>
        </p:nvGrpSpPr>
        <p:grpSpPr>
          <a:xfrm>
            <a:off x="12628765" y="0"/>
            <a:ext cx="5659235" cy="952500"/>
            <a:chOff x="0" y="0"/>
            <a:chExt cx="1490498" cy="943249"/>
          </a:xfrm>
        </p:grpSpPr>
        <p:sp>
          <p:nvSpPr>
            <p:cNvPr id="12" name="Freeform 12"/>
            <p:cNvSpPr/>
            <p:nvPr/>
          </p:nvSpPr>
          <p:spPr>
            <a:xfrm>
              <a:off x="0" y="0"/>
              <a:ext cx="1490498" cy="943249"/>
            </a:xfrm>
            <a:custGeom>
              <a:avLst/>
              <a:gdLst/>
              <a:ahLst/>
              <a:cxnLst/>
              <a:rect l="l" t="t" r="r" b="b"/>
              <a:pathLst>
                <a:path w="1490498" h="943249">
                  <a:moveTo>
                    <a:pt x="0" y="0"/>
                  </a:moveTo>
                  <a:lnTo>
                    <a:pt x="1490498" y="0"/>
                  </a:lnTo>
                  <a:lnTo>
                    <a:pt x="1490498" y="943249"/>
                  </a:lnTo>
                  <a:lnTo>
                    <a:pt x="0" y="943249"/>
                  </a:lnTo>
                  <a:close/>
                </a:path>
              </a:pathLst>
            </a:custGeom>
            <a:solidFill>
              <a:srgbClr val="FF3B4B"/>
            </a:solidFill>
          </p:spPr>
          <p:txBody>
            <a:bodyPr/>
            <a:lstStyle/>
            <a:p>
              <a:endParaRPr lang="en-US">
                <a:latin typeface="Times New Roman" panose="02020603050405020304" pitchFamily="18" charset="0"/>
                <a:cs typeface="Times New Roman" panose="02020603050405020304" pitchFamily="18" charset="0"/>
              </a:endParaRPr>
            </a:p>
          </p:txBody>
        </p:sp>
        <p:sp>
          <p:nvSpPr>
            <p:cNvPr id="13" name="TextBox 13"/>
            <p:cNvSpPr txBox="1"/>
            <p:nvPr/>
          </p:nvSpPr>
          <p:spPr>
            <a:xfrm>
              <a:off x="0" y="-19050"/>
              <a:ext cx="1490498" cy="962299"/>
            </a:xfrm>
            <a:prstGeom prst="rect">
              <a:avLst/>
            </a:prstGeom>
          </p:spPr>
          <p:txBody>
            <a:bodyPr lIns="50800" tIns="50800" rIns="50800" bIns="50800" rtlCol="0" anchor="ctr"/>
            <a:lstStyle/>
            <a:p>
              <a:pPr algn="l">
                <a:lnSpc>
                  <a:spcPts val="2600"/>
                </a:lnSpc>
              </a:pPr>
              <a:endParaRPr>
                <a:latin typeface="Times New Roman" panose="02020603050405020304" pitchFamily="18" charset="0"/>
                <a:cs typeface="Times New Roman" panose="02020603050405020304" pitchFamily="18" charset="0"/>
              </a:endParaRPr>
            </a:p>
          </p:txBody>
        </p:sp>
      </p:grpSp>
      <p:pic>
        <p:nvPicPr>
          <p:cNvPr id="10" name="Picture 9">
            <a:extLst>
              <a:ext uri="{FF2B5EF4-FFF2-40B4-BE49-F238E27FC236}">
                <a16:creationId xmlns:a16="http://schemas.microsoft.com/office/drawing/2014/main" id="{4BAE5447-1EED-1854-08A7-B2D295276B27}"/>
              </a:ext>
            </a:extLst>
          </p:cNvPr>
          <p:cNvPicPr>
            <a:picLocks noChangeAspect="1"/>
          </p:cNvPicPr>
          <p:nvPr/>
        </p:nvPicPr>
        <p:blipFill>
          <a:blip r:embed="rId2"/>
          <a:stretch>
            <a:fillRect/>
          </a:stretch>
        </p:blipFill>
        <p:spPr>
          <a:xfrm>
            <a:off x="1371600" y="1104900"/>
            <a:ext cx="6400800" cy="4344225"/>
          </a:xfrm>
          <a:prstGeom prst="rect">
            <a:avLst/>
          </a:prstGeom>
        </p:spPr>
      </p:pic>
      <p:pic>
        <p:nvPicPr>
          <p:cNvPr id="15" name="Picture 14">
            <a:extLst>
              <a:ext uri="{FF2B5EF4-FFF2-40B4-BE49-F238E27FC236}">
                <a16:creationId xmlns:a16="http://schemas.microsoft.com/office/drawing/2014/main" id="{556C54B7-5A8B-260C-491A-0B7F2B9886DF}"/>
              </a:ext>
            </a:extLst>
          </p:cNvPr>
          <p:cNvPicPr>
            <a:picLocks noChangeAspect="1"/>
          </p:cNvPicPr>
          <p:nvPr/>
        </p:nvPicPr>
        <p:blipFill>
          <a:blip r:embed="rId3"/>
          <a:stretch>
            <a:fillRect/>
          </a:stretch>
        </p:blipFill>
        <p:spPr>
          <a:xfrm>
            <a:off x="10668000" y="1104900"/>
            <a:ext cx="6210302" cy="4347211"/>
          </a:xfrm>
          <a:prstGeom prst="rect">
            <a:avLst/>
          </a:prstGeom>
        </p:spPr>
      </p:pic>
      <p:sp>
        <p:nvSpPr>
          <p:cNvPr id="19" name="TextBox 9">
            <a:extLst>
              <a:ext uri="{FF2B5EF4-FFF2-40B4-BE49-F238E27FC236}">
                <a16:creationId xmlns:a16="http://schemas.microsoft.com/office/drawing/2014/main" id="{86398EC4-71A7-E802-A8C7-BE4C25FD1236}"/>
              </a:ext>
            </a:extLst>
          </p:cNvPr>
          <p:cNvSpPr txBox="1"/>
          <p:nvPr/>
        </p:nvSpPr>
        <p:spPr>
          <a:xfrm>
            <a:off x="10896600" y="5905500"/>
            <a:ext cx="4495800" cy="2665986"/>
          </a:xfrm>
          <a:prstGeom prst="rect">
            <a:avLst/>
          </a:prstGeom>
        </p:spPr>
        <p:txBody>
          <a:bodyPr wrap="square" lIns="0" tIns="0" rIns="0" bIns="0" rtlCol="0" anchor="t">
            <a:spAutoFit/>
          </a:bodyPr>
          <a:lstStyle/>
          <a:p>
            <a:pPr algn="l">
              <a:lnSpc>
                <a:spcPts val="2990"/>
              </a:lnSpc>
            </a:pPr>
            <a:r>
              <a:rPr lang="en-US" sz="2300">
                <a:solidFill>
                  <a:srgbClr val="000000"/>
                </a:solidFill>
                <a:latin typeface="Times New Roman" panose="02020603050405020304" pitchFamily="18" charset="0"/>
                <a:ea typeface="Gordita"/>
                <a:cs typeface="Times New Roman" panose="02020603050405020304" pitchFamily="18" charset="0"/>
                <a:sym typeface="Gordita"/>
              </a:rPr>
              <a:t>Khách hàng tương tác với App tập trung nhiều vào khoảng tuổi 25-34 và 35-44. Tuy nhiên không có sự chênh lệch đáng kể giữa các nhóm tuổi, điều này chứng tỏ OneU đang tiếp cận được mọi lứa tuổi sử dụng tính năng này</a:t>
            </a:r>
          </a:p>
        </p:txBody>
      </p:sp>
      <p:sp>
        <p:nvSpPr>
          <p:cNvPr id="20" name="Freeform 7">
            <a:extLst>
              <a:ext uri="{FF2B5EF4-FFF2-40B4-BE49-F238E27FC236}">
                <a16:creationId xmlns:a16="http://schemas.microsoft.com/office/drawing/2014/main" id="{CADC8391-3F7B-8710-FF6C-848056892B3D}"/>
              </a:ext>
            </a:extLst>
          </p:cNvPr>
          <p:cNvSpPr/>
          <p:nvPr/>
        </p:nvSpPr>
        <p:spPr>
          <a:xfrm>
            <a:off x="10820400" y="5654588"/>
            <a:ext cx="5659235" cy="4136835"/>
          </a:xfrm>
          <a:custGeom>
            <a:avLst/>
            <a:gdLst/>
            <a:ahLst/>
            <a:cxnLst/>
            <a:rect l="l" t="t" r="r" b="b"/>
            <a:pathLst>
              <a:path w="1490498" h="1766084">
                <a:moveTo>
                  <a:pt x="0" y="0"/>
                </a:moveTo>
                <a:lnTo>
                  <a:pt x="1490498" y="0"/>
                </a:lnTo>
                <a:lnTo>
                  <a:pt x="1490498" y="1766084"/>
                </a:lnTo>
                <a:lnTo>
                  <a:pt x="0" y="1766084"/>
                </a:lnTo>
                <a:close/>
              </a:path>
            </a:pathLst>
          </a:custGeom>
          <a:solidFill>
            <a:srgbClr val="E1E3DE"/>
          </a:solidFill>
        </p:spPr>
        <p:txBody>
          <a:bodyPr/>
          <a:lstStyle/>
          <a:p>
            <a:endParaRPr lang="en-US">
              <a:latin typeface="Times New Roman" panose="02020603050405020304" pitchFamily="18" charset="0"/>
              <a:cs typeface="Times New Roman" panose="02020603050405020304" pitchFamily="18" charset="0"/>
            </a:endParaRPr>
          </a:p>
        </p:txBody>
      </p:sp>
      <p:sp>
        <p:nvSpPr>
          <p:cNvPr id="22" name="TextBox 9">
            <a:extLst>
              <a:ext uri="{FF2B5EF4-FFF2-40B4-BE49-F238E27FC236}">
                <a16:creationId xmlns:a16="http://schemas.microsoft.com/office/drawing/2014/main" id="{A8B7133E-D018-D406-101A-EE77B16F2ACA}"/>
              </a:ext>
            </a:extLst>
          </p:cNvPr>
          <p:cNvSpPr txBox="1"/>
          <p:nvPr/>
        </p:nvSpPr>
        <p:spPr>
          <a:xfrm>
            <a:off x="11277600" y="5935980"/>
            <a:ext cx="4876800" cy="1896545"/>
          </a:xfrm>
          <a:prstGeom prst="rect">
            <a:avLst/>
          </a:prstGeom>
        </p:spPr>
        <p:txBody>
          <a:bodyPr wrap="square" lIns="0" tIns="0" rIns="0" bIns="0" rtlCol="0" anchor="t">
            <a:spAutoFit/>
          </a:bodyPr>
          <a:lstStyle/>
          <a:p>
            <a:pPr algn="l">
              <a:lnSpc>
                <a:spcPts val="2990"/>
              </a:lnSpc>
            </a:pPr>
            <a:r>
              <a:rPr lang="en-US" sz="2300">
                <a:solidFill>
                  <a:srgbClr val="000000"/>
                </a:solidFill>
                <a:latin typeface="Times New Roman" panose="02020603050405020304" pitchFamily="18" charset="0"/>
                <a:ea typeface="Gordita"/>
                <a:cs typeface="Times New Roman" panose="02020603050405020304" pitchFamily="18" charset="0"/>
                <a:sym typeface="Gordita"/>
              </a:rPr>
              <a:t>Danh mục về Ẩm thực được khách hàng ưa choộng nhất khi sử dụng Voucher</a:t>
            </a:r>
          </a:p>
          <a:p>
            <a:pPr algn="l">
              <a:lnSpc>
                <a:spcPts val="2990"/>
              </a:lnSpc>
            </a:pPr>
            <a:r>
              <a:rPr lang="en-US" sz="2300">
                <a:solidFill>
                  <a:srgbClr val="000000"/>
                </a:solidFill>
                <a:latin typeface="Times New Roman" panose="02020603050405020304" pitchFamily="18" charset="0"/>
                <a:ea typeface="Gordita"/>
                <a:cs typeface="Times New Roman" panose="02020603050405020304" pitchFamily="18" charset="0"/>
                <a:sym typeface="Gordita"/>
              </a:rPr>
              <a:t>=&gt; Thúc đẩy tung ra nhiều Voucher ở hạng danh mục này và tìm cách tăng lượt tương tác ở các danh  mục còn lại</a:t>
            </a:r>
          </a:p>
        </p:txBody>
      </p:sp>
      <p:sp>
        <p:nvSpPr>
          <p:cNvPr id="5" name="TextBox 10">
            <a:extLst>
              <a:ext uri="{FF2B5EF4-FFF2-40B4-BE49-F238E27FC236}">
                <a16:creationId xmlns:a16="http://schemas.microsoft.com/office/drawing/2014/main" id="{C18084DB-20D6-FED2-6779-CE0CA18887C3}"/>
              </a:ext>
            </a:extLst>
          </p:cNvPr>
          <p:cNvSpPr txBox="1"/>
          <p:nvPr/>
        </p:nvSpPr>
        <p:spPr>
          <a:xfrm>
            <a:off x="457200" y="64627"/>
            <a:ext cx="12326015" cy="817468"/>
          </a:xfrm>
          <a:prstGeom prst="rect">
            <a:avLst/>
          </a:prstGeom>
        </p:spPr>
        <p:txBody>
          <a:bodyPr wrap="square" lIns="0" tIns="0" rIns="0" bIns="0" rtlCol="0" anchor="t">
            <a:spAutoFit/>
          </a:bodyPr>
          <a:lstStyle/>
          <a:p>
            <a:pPr marL="0" lvl="0" indent="0" algn="l">
              <a:lnSpc>
                <a:spcPts val="6599"/>
              </a:lnSpc>
              <a:spcBef>
                <a:spcPct val="0"/>
              </a:spcBef>
            </a:pPr>
            <a:r>
              <a:rPr lang="en-US" sz="5499" u="none">
                <a:solidFill>
                  <a:srgbClr val="000000"/>
                </a:solidFill>
                <a:latin typeface="Times New Roman" panose="02020603050405020304" pitchFamily="18" charset="0"/>
                <a:ea typeface="Gordita"/>
                <a:cs typeface="Times New Roman" panose="02020603050405020304" pitchFamily="18" charset="0"/>
                <a:sym typeface="Gordita"/>
              </a:rPr>
              <a:t>Bước 5: </a:t>
            </a:r>
            <a:r>
              <a:rPr lang="en-US" sz="5499">
                <a:solidFill>
                  <a:srgbClr val="000000"/>
                </a:solidFill>
                <a:latin typeface="Times New Roman" panose="02020603050405020304" pitchFamily="18" charset="0"/>
                <a:ea typeface="Gordita"/>
                <a:cs typeface="Times New Roman" panose="02020603050405020304" pitchFamily="18" charset="0"/>
                <a:sym typeface="Gordita"/>
              </a:rPr>
              <a:t>Nhận xét</a:t>
            </a:r>
            <a:endParaRPr lang="en-US" sz="5499" u="none">
              <a:solidFill>
                <a:srgbClr val="000000"/>
              </a:solidFill>
              <a:latin typeface="Times New Roman" panose="02020603050405020304" pitchFamily="18" charset="0"/>
              <a:ea typeface="Gordita"/>
              <a:cs typeface="Times New Roman" panose="02020603050405020304" pitchFamily="18" charset="0"/>
              <a:sym typeface="Gordita"/>
            </a:endParaRPr>
          </a:p>
        </p:txBody>
      </p:sp>
    </p:spTree>
    <p:extLst>
      <p:ext uri="{BB962C8B-B14F-4D97-AF65-F5344CB8AC3E}">
        <p14:creationId xmlns:p14="http://schemas.microsoft.com/office/powerpoint/2010/main" val="29518217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2628765" cy="2857500"/>
            <a:chOff x="0" y="0"/>
            <a:chExt cx="3326094" cy="943249"/>
          </a:xfrm>
        </p:grpSpPr>
        <p:sp>
          <p:nvSpPr>
            <p:cNvPr id="3" name="Freeform 3"/>
            <p:cNvSpPr/>
            <p:nvPr/>
          </p:nvSpPr>
          <p:spPr>
            <a:xfrm>
              <a:off x="0" y="0"/>
              <a:ext cx="3326095" cy="943249"/>
            </a:xfrm>
            <a:custGeom>
              <a:avLst/>
              <a:gdLst/>
              <a:ahLst/>
              <a:cxnLst/>
              <a:rect l="l" t="t" r="r" b="b"/>
              <a:pathLst>
                <a:path w="3326095" h="943249">
                  <a:moveTo>
                    <a:pt x="0" y="0"/>
                  </a:moveTo>
                  <a:lnTo>
                    <a:pt x="3326095" y="0"/>
                  </a:lnTo>
                  <a:lnTo>
                    <a:pt x="3326095" y="943249"/>
                  </a:lnTo>
                  <a:lnTo>
                    <a:pt x="0" y="943249"/>
                  </a:lnTo>
                  <a:close/>
                </a:path>
              </a:pathLst>
            </a:custGeom>
            <a:solidFill>
              <a:srgbClr val="98C4EC"/>
            </a:solidFill>
          </p:spPr>
          <p:txBody>
            <a:bodyPr/>
            <a:lstStyle/>
            <a:p>
              <a:endParaRPr lang="en-US">
                <a:latin typeface="Times New Roman" panose="02020603050405020304" pitchFamily="18" charset="0"/>
                <a:cs typeface="Times New Roman" panose="02020603050405020304" pitchFamily="18" charset="0"/>
              </a:endParaRPr>
            </a:p>
          </p:txBody>
        </p:sp>
        <p:sp>
          <p:nvSpPr>
            <p:cNvPr id="4" name="TextBox 4"/>
            <p:cNvSpPr txBox="1"/>
            <p:nvPr/>
          </p:nvSpPr>
          <p:spPr>
            <a:xfrm>
              <a:off x="0" y="-19050"/>
              <a:ext cx="3326094" cy="962299"/>
            </a:xfrm>
            <a:prstGeom prst="rect">
              <a:avLst/>
            </a:prstGeom>
          </p:spPr>
          <p:txBody>
            <a:bodyPr lIns="50800" tIns="50800" rIns="50800" bIns="50800" rtlCol="0" anchor="ctr"/>
            <a:lstStyle/>
            <a:p>
              <a:pPr algn="l">
                <a:lnSpc>
                  <a:spcPts val="2600"/>
                </a:lnSpc>
              </a:pPr>
              <a:endParaRPr>
                <a:latin typeface="Times New Roman" panose="02020603050405020304" pitchFamily="18" charset="0"/>
                <a:cs typeface="Times New Roman" panose="02020603050405020304" pitchFamily="18" charset="0"/>
              </a:endParaRPr>
            </a:p>
          </p:txBody>
        </p:sp>
      </p:grpSp>
      <p:grpSp>
        <p:nvGrpSpPr>
          <p:cNvPr id="6" name="Group 6"/>
          <p:cNvGrpSpPr/>
          <p:nvPr/>
        </p:nvGrpSpPr>
        <p:grpSpPr>
          <a:xfrm>
            <a:off x="12628764" y="3009900"/>
            <a:ext cx="5659235" cy="6705600"/>
            <a:chOff x="0" y="0"/>
            <a:chExt cx="1490498" cy="1766084"/>
          </a:xfrm>
        </p:grpSpPr>
        <p:sp>
          <p:nvSpPr>
            <p:cNvPr id="7" name="Freeform 7"/>
            <p:cNvSpPr/>
            <p:nvPr/>
          </p:nvSpPr>
          <p:spPr>
            <a:xfrm>
              <a:off x="0" y="0"/>
              <a:ext cx="1490498" cy="1766084"/>
            </a:xfrm>
            <a:custGeom>
              <a:avLst/>
              <a:gdLst/>
              <a:ahLst/>
              <a:cxnLst/>
              <a:rect l="l" t="t" r="r" b="b"/>
              <a:pathLst>
                <a:path w="1490498" h="1766084">
                  <a:moveTo>
                    <a:pt x="0" y="0"/>
                  </a:moveTo>
                  <a:lnTo>
                    <a:pt x="1490498" y="0"/>
                  </a:lnTo>
                  <a:lnTo>
                    <a:pt x="1490498" y="1766084"/>
                  </a:lnTo>
                  <a:lnTo>
                    <a:pt x="0" y="1766084"/>
                  </a:lnTo>
                  <a:close/>
                </a:path>
              </a:pathLst>
            </a:custGeom>
            <a:solidFill>
              <a:srgbClr val="E1E3DE"/>
            </a:solidFill>
          </p:spPr>
          <p:txBody>
            <a:bodyPr/>
            <a:lstStyle/>
            <a:p>
              <a:endParaRPr lang="en-US">
                <a:latin typeface="Times New Roman" panose="02020603050405020304" pitchFamily="18" charset="0"/>
                <a:cs typeface="Times New Roman" panose="02020603050405020304" pitchFamily="18" charset="0"/>
              </a:endParaRPr>
            </a:p>
          </p:txBody>
        </p:sp>
        <p:sp>
          <p:nvSpPr>
            <p:cNvPr id="8" name="TextBox 8"/>
            <p:cNvSpPr txBox="1"/>
            <p:nvPr/>
          </p:nvSpPr>
          <p:spPr>
            <a:xfrm>
              <a:off x="0" y="-19050"/>
              <a:ext cx="1490498" cy="1785134"/>
            </a:xfrm>
            <a:prstGeom prst="rect">
              <a:avLst/>
            </a:prstGeom>
          </p:spPr>
          <p:txBody>
            <a:bodyPr lIns="50800" tIns="50800" rIns="50800" bIns="50800" rtlCol="0" anchor="ctr"/>
            <a:lstStyle/>
            <a:p>
              <a:pPr algn="l">
                <a:lnSpc>
                  <a:spcPts val="2600"/>
                </a:lnSpc>
              </a:pPr>
              <a:endParaRPr>
                <a:latin typeface="Times New Roman" panose="02020603050405020304" pitchFamily="18" charset="0"/>
                <a:cs typeface="Times New Roman" panose="02020603050405020304" pitchFamily="18" charset="0"/>
              </a:endParaRPr>
            </a:p>
          </p:txBody>
        </p:sp>
      </p:grpSp>
      <p:sp>
        <p:nvSpPr>
          <p:cNvPr id="9" name="TextBox 9"/>
          <p:cNvSpPr txBox="1"/>
          <p:nvPr/>
        </p:nvSpPr>
        <p:spPr>
          <a:xfrm>
            <a:off x="12954000" y="3467100"/>
            <a:ext cx="4343400" cy="744243"/>
          </a:xfrm>
          <a:prstGeom prst="rect">
            <a:avLst/>
          </a:prstGeom>
        </p:spPr>
        <p:txBody>
          <a:bodyPr wrap="square" lIns="0" tIns="0" rIns="0" bIns="0" rtlCol="0" anchor="t">
            <a:spAutoFit/>
          </a:bodyPr>
          <a:lstStyle/>
          <a:p>
            <a:pPr algn="l">
              <a:lnSpc>
                <a:spcPts val="2990"/>
              </a:lnSpc>
            </a:pPr>
            <a:r>
              <a:rPr lang="en-US" sz="2300">
                <a:solidFill>
                  <a:srgbClr val="000000"/>
                </a:solidFill>
                <a:latin typeface="Times New Roman" panose="02020603050405020304" pitchFamily="18" charset="0"/>
                <a:ea typeface="Gordita"/>
                <a:cs typeface="Times New Roman" panose="02020603050405020304" pitchFamily="18" charset="0"/>
                <a:sym typeface="Gordita"/>
              </a:rPr>
              <a:t>Số lượt sử dụng có xu hướng tăng vào cuối tuần</a:t>
            </a:r>
          </a:p>
        </p:txBody>
      </p:sp>
      <p:grpSp>
        <p:nvGrpSpPr>
          <p:cNvPr id="11" name="Group 11"/>
          <p:cNvGrpSpPr/>
          <p:nvPr/>
        </p:nvGrpSpPr>
        <p:grpSpPr>
          <a:xfrm>
            <a:off x="12628765" y="0"/>
            <a:ext cx="5659235" cy="2857500"/>
            <a:chOff x="0" y="0"/>
            <a:chExt cx="1490498" cy="943249"/>
          </a:xfrm>
        </p:grpSpPr>
        <p:sp>
          <p:nvSpPr>
            <p:cNvPr id="12" name="Freeform 12"/>
            <p:cNvSpPr/>
            <p:nvPr/>
          </p:nvSpPr>
          <p:spPr>
            <a:xfrm>
              <a:off x="0" y="0"/>
              <a:ext cx="1490498" cy="943249"/>
            </a:xfrm>
            <a:custGeom>
              <a:avLst/>
              <a:gdLst/>
              <a:ahLst/>
              <a:cxnLst/>
              <a:rect l="l" t="t" r="r" b="b"/>
              <a:pathLst>
                <a:path w="1490498" h="943249">
                  <a:moveTo>
                    <a:pt x="0" y="0"/>
                  </a:moveTo>
                  <a:lnTo>
                    <a:pt x="1490498" y="0"/>
                  </a:lnTo>
                  <a:lnTo>
                    <a:pt x="1490498" y="943249"/>
                  </a:lnTo>
                  <a:lnTo>
                    <a:pt x="0" y="943249"/>
                  </a:lnTo>
                  <a:close/>
                </a:path>
              </a:pathLst>
            </a:custGeom>
            <a:solidFill>
              <a:srgbClr val="FF3B4B"/>
            </a:solidFill>
          </p:spPr>
          <p:txBody>
            <a:bodyPr/>
            <a:lstStyle/>
            <a:p>
              <a:endParaRPr lang="en-US">
                <a:latin typeface="Times New Roman" panose="02020603050405020304" pitchFamily="18" charset="0"/>
                <a:cs typeface="Times New Roman" panose="02020603050405020304" pitchFamily="18" charset="0"/>
              </a:endParaRPr>
            </a:p>
          </p:txBody>
        </p:sp>
        <p:sp>
          <p:nvSpPr>
            <p:cNvPr id="13" name="TextBox 13"/>
            <p:cNvSpPr txBox="1"/>
            <p:nvPr/>
          </p:nvSpPr>
          <p:spPr>
            <a:xfrm>
              <a:off x="0" y="-19050"/>
              <a:ext cx="1490498" cy="962299"/>
            </a:xfrm>
            <a:prstGeom prst="rect">
              <a:avLst/>
            </a:prstGeom>
          </p:spPr>
          <p:txBody>
            <a:bodyPr lIns="50800" tIns="50800" rIns="50800" bIns="50800" rtlCol="0" anchor="ctr"/>
            <a:lstStyle/>
            <a:p>
              <a:pPr algn="l">
                <a:lnSpc>
                  <a:spcPts val="2600"/>
                </a:lnSpc>
              </a:pPr>
              <a:endParaRPr>
                <a:latin typeface="Times New Roman" panose="02020603050405020304" pitchFamily="18" charset="0"/>
                <a:cs typeface="Times New Roman" panose="02020603050405020304" pitchFamily="18" charset="0"/>
              </a:endParaRPr>
            </a:p>
          </p:txBody>
        </p:sp>
      </p:grpSp>
      <p:pic>
        <p:nvPicPr>
          <p:cNvPr id="10" name="Picture 9">
            <a:extLst>
              <a:ext uri="{FF2B5EF4-FFF2-40B4-BE49-F238E27FC236}">
                <a16:creationId xmlns:a16="http://schemas.microsoft.com/office/drawing/2014/main" id="{EAF597FC-7865-9C6A-EF47-B96B442A8711}"/>
              </a:ext>
            </a:extLst>
          </p:cNvPr>
          <p:cNvPicPr>
            <a:picLocks noChangeAspect="1"/>
          </p:cNvPicPr>
          <p:nvPr/>
        </p:nvPicPr>
        <p:blipFill>
          <a:blip r:embed="rId2"/>
          <a:stretch>
            <a:fillRect/>
          </a:stretch>
        </p:blipFill>
        <p:spPr>
          <a:xfrm>
            <a:off x="1828800" y="3390900"/>
            <a:ext cx="8372475" cy="5086350"/>
          </a:xfrm>
          <a:prstGeom prst="rect">
            <a:avLst/>
          </a:prstGeom>
        </p:spPr>
      </p:pic>
      <p:sp>
        <p:nvSpPr>
          <p:cNvPr id="5" name="TextBox 10">
            <a:extLst>
              <a:ext uri="{FF2B5EF4-FFF2-40B4-BE49-F238E27FC236}">
                <a16:creationId xmlns:a16="http://schemas.microsoft.com/office/drawing/2014/main" id="{7CC12DDF-F4AA-A5D5-9F8C-9B2C5839B9A9}"/>
              </a:ext>
            </a:extLst>
          </p:cNvPr>
          <p:cNvSpPr txBox="1"/>
          <p:nvPr/>
        </p:nvSpPr>
        <p:spPr>
          <a:xfrm>
            <a:off x="627985" y="800100"/>
            <a:ext cx="12326015" cy="817468"/>
          </a:xfrm>
          <a:prstGeom prst="rect">
            <a:avLst/>
          </a:prstGeom>
        </p:spPr>
        <p:txBody>
          <a:bodyPr wrap="square" lIns="0" tIns="0" rIns="0" bIns="0" rtlCol="0" anchor="t">
            <a:spAutoFit/>
          </a:bodyPr>
          <a:lstStyle/>
          <a:p>
            <a:pPr marL="0" lvl="0" indent="0" algn="l">
              <a:lnSpc>
                <a:spcPts val="6599"/>
              </a:lnSpc>
              <a:spcBef>
                <a:spcPct val="0"/>
              </a:spcBef>
            </a:pPr>
            <a:r>
              <a:rPr lang="en-US" sz="5499" u="none">
                <a:solidFill>
                  <a:srgbClr val="000000"/>
                </a:solidFill>
                <a:latin typeface="Times New Roman" panose="02020603050405020304" pitchFamily="18" charset="0"/>
                <a:ea typeface="Gordita"/>
                <a:cs typeface="Times New Roman" panose="02020603050405020304" pitchFamily="18" charset="0"/>
                <a:sym typeface="Gordita"/>
              </a:rPr>
              <a:t>Bước 5: </a:t>
            </a:r>
            <a:r>
              <a:rPr lang="en-US" sz="5499">
                <a:solidFill>
                  <a:srgbClr val="000000"/>
                </a:solidFill>
                <a:latin typeface="Times New Roman" panose="02020603050405020304" pitchFamily="18" charset="0"/>
                <a:ea typeface="Gordita"/>
                <a:cs typeface="Times New Roman" panose="02020603050405020304" pitchFamily="18" charset="0"/>
                <a:sym typeface="Gordita"/>
              </a:rPr>
              <a:t>Nhận xét</a:t>
            </a:r>
            <a:endParaRPr lang="en-US" sz="5499" u="none">
              <a:solidFill>
                <a:srgbClr val="000000"/>
              </a:solidFill>
              <a:latin typeface="Times New Roman" panose="02020603050405020304" pitchFamily="18" charset="0"/>
              <a:ea typeface="Gordita"/>
              <a:cs typeface="Times New Roman" panose="02020603050405020304" pitchFamily="18" charset="0"/>
              <a:sym typeface="Gordita"/>
            </a:endParaRPr>
          </a:p>
        </p:txBody>
      </p:sp>
    </p:spTree>
    <p:extLst>
      <p:ext uri="{BB962C8B-B14F-4D97-AF65-F5344CB8AC3E}">
        <p14:creationId xmlns:p14="http://schemas.microsoft.com/office/powerpoint/2010/main" val="41051790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2628765" cy="2857500"/>
            <a:chOff x="0" y="0"/>
            <a:chExt cx="3326094" cy="943249"/>
          </a:xfrm>
        </p:grpSpPr>
        <p:sp>
          <p:nvSpPr>
            <p:cNvPr id="3" name="Freeform 3"/>
            <p:cNvSpPr/>
            <p:nvPr/>
          </p:nvSpPr>
          <p:spPr>
            <a:xfrm>
              <a:off x="0" y="0"/>
              <a:ext cx="3326095" cy="943249"/>
            </a:xfrm>
            <a:custGeom>
              <a:avLst/>
              <a:gdLst/>
              <a:ahLst/>
              <a:cxnLst/>
              <a:rect l="l" t="t" r="r" b="b"/>
              <a:pathLst>
                <a:path w="3326095" h="943249">
                  <a:moveTo>
                    <a:pt x="0" y="0"/>
                  </a:moveTo>
                  <a:lnTo>
                    <a:pt x="3326095" y="0"/>
                  </a:lnTo>
                  <a:lnTo>
                    <a:pt x="3326095" y="943249"/>
                  </a:lnTo>
                  <a:lnTo>
                    <a:pt x="0" y="943249"/>
                  </a:lnTo>
                  <a:close/>
                </a:path>
              </a:pathLst>
            </a:custGeom>
            <a:solidFill>
              <a:srgbClr val="98C4EC"/>
            </a:solidFill>
          </p:spPr>
          <p:txBody>
            <a:bodyPr/>
            <a:lstStyle/>
            <a:p>
              <a:endParaRPr lang="en-US">
                <a:latin typeface="Times New Roman" panose="02020603050405020304" pitchFamily="18" charset="0"/>
                <a:cs typeface="Times New Roman" panose="02020603050405020304" pitchFamily="18" charset="0"/>
              </a:endParaRPr>
            </a:p>
          </p:txBody>
        </p:sp>
        <p:sp>
          <p:nvSpPr>
            <p:cNvPr id="4" name="TextBox 4"/>
            <p:cNvSpPr txBox="1"/>
            <p:nvPr/>
          </p:nvSpPr>
          <p:spPr>
            <a:xfrm>
              <a:off x="0" y="-19050"/>
              <a:ext cx="3326094" cy="962299"/>
            </a:xfrm>
            <a:prstGeom prst="rect">
              <a:avLst/>
            </a:prstGeom>
          </p:spPr>
          <p:txBody>
            <a:bodyPr lIns="50800" tIns="50800" rIns="50800" bIns="50800" rtlCol="0" anchor="ctr"/>
            <a:lstStyle/>
            <a:p>
              <a:pPr algn="l">
                <a:lnSpc>
                  <a:spcPts val="2600"/>
                </a:lnSpc>
              </a:pPr>
              <a:endParaRPr>
                <a:latin typeface="Times New Roman" panose="02020603050405020304" pitchFamily="18" charset="0"/>
                <a:cs typeface="Times New Roman" panose="02020603050405020304" pitchFamily="18" charset="0"/>
              </a:endParaRPr>
            </a:p>
          </p:txBody>
        </p:sp>
      </p:grpSp>
      <p:grpSp>
        <p:nvGrpSpPr>
          <p:cNvPr id="6" name="Group 6"/>
          <p:cNvGrpSpPr/>
          <p:nvPr/>
        </p:nvGrpSpPr>
        <p:grpSpPr>
          <a:xfrm>
            <a:off x="609600" y="7505700"/>
            <a:ext cx="15849600" cy="1981200"/>
            <a:chOff x="0" y="0"/>
            <a:chExt cx="1490498" cy="1766084"/>
          </a:xfrm>
        </p:grpSpPr>
        <p:sp>
          <p:nvSpPr>
            <p:cNvPr id="7" name="Freeform 7"/>
            <p:cNvSpPr/>
            <p:nvPr/>
          </p:nvSpPr>
          <p:spPr>
            <a:xfrm>
              <a:off x="0" y="0"/>
              <a:ext cx="1490498" cy="1766084"/>
            </a:xfrm>
            <a:custGeom>
              <a:avLst/>
              <a:gdLst/>
              <a:ahLst/>
              <a:cxnLst/>
              <a:rect l="l" t="t" r="r" b="b"/>
              <a:pathLst>
                <a:path w="1490498" h="1766084">
                  <a:moveTo>
                    <a:pt x="0" y="0"/>
                  </a:moveTo>
                  <a:lnTo>
                    <a:pt x="1490498" y="0"/>
                  </a:lnTo>
                  <a:lnTo>
                    <a:pt x="1490498" y="1766084"/>
                  </a:lnTo>
                  <a:lnTo>
                    <a:pt x="0" y="1766084"/>
                  </a:lnTo>
                  <a:close/>
                </a:path>
              </a:pathLst>
            </a:custGeom>
            <a:solidFill>
              <a:srgbClr val="E1E3DE"/>
            </a:solidFill>
          </p:spPr>
          <p:txBody>
            <a:bodyPr/>
            <a:lstStyle/>
            <a:p>
              <a:endParaRPr lang="en-US">
                <a:latin typeface="Times New Roman" panose="02020603050405020304" pitchFamily="18" charset="0"/>
                <a:cs typeface="Times New Roman" panose="02020603050405020304" pitchFamily="18" charset="0"/>
              </a:endParaRPr>
            </a:p>
          </p:txBody>
        </p:sp>
        <p:sp>
          <p:nvSpPr>
            <p:cNvPr id="8" name="TextBox 8"/>
            <p:cNvSpPr txBox="1"/>
            <p:nvPr/>
          </p:nvSpPr>
          <p:spPr>
            <a:xfrm>
              <a:off x="0" y="-19050"/>
              <a:ext cx="1490498" cy="1785134"/>
            </a:xfrm>
            <a:prstGeom prst="rect">
              <a:avLst/>
            </a:prstGeom>
          </p:spPr>
          <p:txBody>
            <a:bodyPr lIns="50800" tIns="50800" rIns="50800" bIns="50800" rtlCol="0" anchor="ctr"/>
            <a:lstStyle/>
            <a:p>
              <a:pPr algn="l">
                <a:lnSpc>
                  <a:spcPts val="2600"/>
                </a:lnSpc>
              </a:pPr>
              <a:endParaRPr>
                <a:latin typeface="Times New Roman" panose="02020603050405020304" pitchFamily="18" charset="0"/>
                <a:cs typeface="Times New Roman" panose="02020603050405020304" pitchFamily="18" charset="0"/>
              </a:endParaRPr>
            </a:p>
          </p:txBody>
        </p:sp>
      </p:grpSp>
      <p:grpSp>
        <p:nvGrpSpPr>
          <p:cNvPr id="11" name="Group 11"/>
          <p:cNvGrpSpPr/>
          <p:nvPr/>
        </p:nvGrpSpPr>
        <p:grpSpPr>
          <a:xfrm>
            <a:off x="12628765" y="0"/>
            <a:ext cx="5659235" cy="2857500"/>
            <a:chOff x="0" y="0"/>
            <a:chExt cx="1490498" cy="943249"/>
          </a:xfrm>
        </p:grpSpPr>
        <p:sp>
          <p:nvSpPr>
            <p:cNvPr id="12" name="Freeform 12"/>
            <p:cNvSpPr/>
            <p:nvPr/>
          </p:nvSpPr>
          <p:spPr>
            <a:xfrm>
              <a:off x="0" y="0"/>
              <a:ext cx="1490498" cy="943249"/>
            </a:xfrm>
            <a:custGeom>
              <a:avLst/>
              <a:gdLst/>
              <a:ahLst/>
              <a:cxnLst/>
              <a:rect l="l" t="t" r="r" b="b"/>
              <a:pathLst>
                <a:path w="1490498" h="943249">
                  <a:moveTo>
                    <a:pt x="0" y="0"/>
                  </a:moveTo>
                  <a:lnTo>
                    <a:pt x="1490498" y="0"/>
                  </a:lnTo>
                  <a:lnTo>
                    <a:pt x="1490498" y="943249"/>
                  </a:lnTo>
                  <a:lnTo>
                    <a:pt x="0" y="943249"/>
                  </a:lnTo>
                  <a:close/>
                </a:path>
              </a:pathLst>
            </a:custGeom>
            <a:solidFill>
              <a:srgbClr val="FF3B4B"/>
            </a:solidFill>
          </p:spPr>
          <p:txBody>
            <a:bodyPr/>
            <a:lstStyle/>
            <a:p>
              <a:endParaRPr lang="en-US">
                <a:latin typeface="Times New Roman" panose="02020603050405020304" pitchFamily="18" charset="0"/>
                <a:cs typeface="Times New Roman" panose="02020603050405020304" pitchFamily="18" charset="0"/>
              </a:endParaRPr>
            </a:p>
          </p:txBody>
        </p:sp>
        <p:sp>
          <p:nvSpPr>
            <p:cNvPr id="13" name="TextBox 13"/>
            <p:cNvSpPr txBox="1"/>
            <p:nvPr/>
          </p:nvSpPr>
          <p:spPr>
            <a:xfrm>
              <a:off x="0" y="-19050"/>
              <a:ext cx="1490498" cy="962299"/>
            </a:xfrm>
            <a:prstGeom prst="rect">
              <a:avLst/>
            </a:prstGeom>
          </p:spPr>
          <p:txBody>
            <a:bodyPr lIns="50800" tIns="50800" rIns="50800" bIns="50800" rtlCol="0" anchor="ctr"/>
            <a:lstStyle/>
            <a:p>
              <a:pPr algn="l">
                <a:lnSpc>
                  <a:spcPts val="2600"/>
                </a:lnSpc>
              </a:pPr>
              <a:endParaRPr>
                <a:latin typeface="Times New Roman" panose="02020603050405020304" pitchFamily="18" charset="0"/>
                <a:cs typeface="Times New Roman" panose="02020603050405020304" pitchFamily="18" charset="0"/>
              </a:endParaRPr>
            </a:p>
          </p:txBody>
        </p:sp>
      </p:grpSp>
      <p:sp>
        <p:nvSpPr>
          <p:cNvPr id="14" name="TextBox 9"/>
          <p:cNvSpPr txBox="1"/>
          <p:nvPr/>
        </p:nvSpPr>
        <p:spPr>
          <a:xfrm>
            <a:off x="1214004" y="7658100"/>
            <a:ext cx="15626195" cy="364908"/>
          </a:xfrm>
          <a:prstGeom prst="rect">
            <a:avLst/>
          </a:prstGeom>
        </p:spPr>
        <p:txBody>
          <a:bodyPr wrap="square" lIns="0" tIns="0" rIns="0" bIns="0" rtlCol="0" anchor="t">
            <a:spAutoFit/>
          </a:bodyPr>
          <a:lstStyle/>
          <a:p>
            <a:pPr algn="l">
              <a:lnSpc>
                <a:spcPts val="2990"/>
              </a:lnSpc>
            </a:pPr>
            <a:r>
              <a:rPr lang="en-US" sz="2300">
                <a:solidFill>
                  <a:srgbClr val="000000"/>
                </a:solidFill>
                <a:latin typeface="Times New Roman" panose="02020603050405020304" pitchFamily="18" charset="0"/>
                <a:ea typeface="Gordita"/>
                <a:cs typeface="Times New Roman" panose="02020603050405020304" pitchFamily="18" charset="0"/>
                <a:sym typeface="Gordita"/>
              </a:rPr>
              <a:t>Top các Voucher có hiệu quả tốt nhất trên App  (Được đánh giá bằng tỷ lệ Redeemed Rate)</a:t>
            </a:r>
          </a:p>
        </p:txBody>
      </p:sp>
      <p:sp>
        <p:nvSpPr>
          <p:cNvPr id="5" name="TextBox 10">
            <a:extLst>
              <a:ext uri="{FF2B5EF4-FFF2-40B4-BE49-F238E27FC236}">
                <a16:creationId xmlns:a16="http://schemas.microsoft.com/office/drawing/2014/main" id="{42370560-DCFF-C90D-B158-91565C4C8B61}"/>
              </a:ext>
            </a:extLst>
          </p:cNvPr>
          <p:cNvSpPr txBox="1"/>
          <p:nvPr/>
        </p:nvSpPr>
        <p:spPr>
          <a:xfrm>
            <a:off x="627985" y="800100"/>
            <a:ext cx="12326015" cy="817468"/>
          </a:xfrm>
          <a:prstGeom prst="rect">
            <a:avLst/>
          </a:prstGeom>
        </p:spPr>
        <p:txBody>
          <a:bodyPr wrap="square" lIns="0" tIns="0" rIns="0" bIns="0" rtlCol="0" anchor="t">
            <a:spAutoFit/>
          </a:bodyPr>
          <a:lstStyle/>
          <a:p>
            <a:pPr marL="0" lvl="0" indent="0" algn="l">
              <a:lnSpc>
                <a:spcPts val="6599"/>
              </a:lnSpc>
              <a:spcBef>
                <a:spcPct val="0"/>
              </a:spcBef>
            </a:pPr>
            <a:r>
              <a:rPr lang="en-US" sz="5499" u="none">
                <a:solidFill>
                  <a:srgbClr val="000000"/>
                </a:solidFill>
                <a:latin typeface="Times New Roman" panose="02020603050405020304" pitchFamily="18" charset="0"/>
                <a:ea typeface="Gordita"/>
                <a:cs typeface="Times New Roman" panose="02020603050405020304" pitchFamily="18" charset="0"/>
                <a:sym typeface="Gordita"/>
              </a:rPr>
              <a:t>Bước 5: </a:t>
            </a:r>
            <a:r>
              <a:rPr lang="en-US" sz="5499">
                <a:solidFill>
                  <a:srgbClr val="000000"/>
                </a:solidFill>
                <a:latin typeface="Times New Roman" panose="02020603050405020304" pitchFamily="18" charset="0"/>
                <a:ea typeface="Gordita"/>
                <a:cs typeface="Times New Roman" panose="02020603050405020304" pitchFamily="18" charset="0"/>
                <a:sym typeface="Gordita"/>
              </a:rPr>
              <a:t>Nhận xét</a:t>
            </a:r>
            <a:endParaRPr lang="en-US" sz="5499" u="none">
              <a:solidFill>
                <a:srgbClr val="000000"/>
              </a:solidFill>
              <a:latin typeface="Times New Roman" panose="02020603050405020304" pitchFamily="18" charset="0"/>
              <a:ea typeface="Gordita"/>
              <a:cs typeface="Times New Roman" panose="02020603050405020304" pitchFamily="18" charset="0"/>
              <a:sym typeface="Gordita"/>
            </a:endParaRPr>
          </a:p>
        </p:txBody>
      </p:sp>
      <p:pic>
        <p:nvPicPr>
          <p:cNvPr id="15" name="Picture 14">
            <a:extLst>
              <a:ext uri="{FF2B5EF4-FFF2-40B4-BE49-F238E27FC236}">
                <a16:creationId xmlns:a16="http://schemas.microsoft.com/office/drawing/2014/main" id="{72124036-3DC3-80DD-3B64-77F49E848EDD}"/>
              </a:ext>
            </a:extLst>
          </p:cNvPr>
          <p:cNvPicPr>
            <a:picLocks noChangeAspect="1"/>
          </p:cNvPicPr>
          <p:nvPr/>
        </p:nvPicPr>
        <p:blipFill>
          <a:blip r:embed="rId2"/>
          <a:stretch>
            <a:fillRect/>
          </a:stretch>
        </p:blipFill>
        <p:spPr>
          <a:xfrm>
            <a:off x="609599" y="3114683"/>
            <a:ext cx="16230600" cy="3867167"/>
          </a:xfrm>
          <a:prstGeom prst="rect">
            <a:avLst/>
          </a:prstGeom>
        </p:spPr>
      </p:pic>
    </p:spTree>
    <p:extLst>
      <p:ext uri="{BB962C8B-B14F-4D97-AF65-F5344CB8AC3E}">
        <p14:creationId xmlns:p14="http://schemas.microsoft.com/office/powerpoint/2010/main" val="30401375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1E3DE"/>
        </a:solidFill>
        <a:effectLst/>
      </p:bgPr>
    </p:bg>
    <p:spTree>
      <p:nvGrpSpPr>
        <p:cNvPr id="1" name=""/>
        <p:cNvGrpSpPr/>
        <p:nvPr/>
      </p:nvGrpSpPr>
      <p:grpSpPr>
        <a:xfrm>
          <a:off x="0" y="0"/>
          <a:ext cx="0" cy="0"/>
          <a:chOff x="0" y="0"/>
          <a:chExt cx="0" cy="0"/>
        </a:xfrm>
      </p:grpSpPr>
      <p:grpSp>
        <p:nvGrpSpPr>
          <p:cNvPr id="2" name="Group 2"/>
          <p:cNvGrpSpPr/>
          <p:nvPr/>
        </p:nvGrpSpPr>
        <p:grpSpPr>
          <a:xfrm>
            <a:off x="16676822" y="0"/>
            <a:ext cx="1611178" cy="10287000"/>
            <a:chOff x="0" y="0"/>
            <a:chExt cx="424343" cy="2709333"/>
          </a:xfrm>
        </p:grpSpPr>
        <p:sp>
          <p:nvSpPr>
            <p:cNvPr id="3" name="Freeform 3"/>
            <p:cNvSpPr/>
            <p:nvPr/>
          </p:nvSpPr>
          <p:spPr>
            <a:xfrm>
              <a:off x="0" y="0"/>
              <a:ext cx="424343" cy="2709333"/>
            </a:xfrm>
            <a:custGeom>
              <a:avLst/>
              <a:gdLst/>
              <a:ahLst/>
              <a:cxnLst/>
              <a:rect l="l" t="t" r="r" b="b"/>
              <a:pathLst>
                <a:path w="424343" h="2709333">
                  <a:moveTo>
                    <a:pt x="0" y="0"/>
                  </a:moveTo>
                  <a:lnTo>
                    <a:pt x="424343" y="0"/>
                  </a:lnTo>
                  <a:lnTo>
                    <a:pt x="424343" y="2709333"/>
                  </a:lnTo>
                  <a:lnTo>
                    <a:pt x="0" y="2709333"/>
                  </a:lnTo>
                  <a:close/>
                </a:path>
              </a:pathLst>
            </a:custGeom>
            <a:solidFill>
              <a:srgbClr val="FDFDFD"/>
            </a:solidFill>
          </p:spPr>
          <p:txBody>
            <a:bodyPr/>
            <a:lstStyle/>
            <a:p>
              <a:endParaRPr lang="en-US"/>
            </a:p>
          </p:txBody>
        </p:sp>
        <p:sp>
          <p:nvSpPr>
            <p:cNvPr id="4" name="TextBox 4"/>
            <p:cNvSpPr txBox="1"/>
            <p:nvPr/>
          </p:nvSpPr>
          <p:spPr>
            <a:xfrm>
              <a:off x="0" y="-19050"/>
              <a:ext cx="424343" cy="2728383"/>
            </a:xfrm>
            <a:prstGeom prst="rect">
              <a:avLst/>
            </a:prstGeom>
          </p:spPr>
          <p:txBody>
            <a:bodyPr lIns="50800" tIns="50800" rIns="50800" bIns="50800" rtlCol="0" anchor="ctr"/>
            <a:lstStyle/>
            <a:p>
              <a:pPr algn="ctr">
                <a:lnSpc>
                  <a:spcPts val="2600"/>
                </a:lnSpc>
              </a:pPr>
              <a:endParaRPr/>
            </a:p>
          </p:txBody>
        </p:sp>
      </p:grpSp>
      <p:sp>
        <p:nvSpPr>
          <p:cNvPr id="5" name="Freeform 5"/>
          <p:cNvSpPr/>
          <p:nvPr/>
        </p:nvSpPr>
        <p:spPr>
          <a:xfrm>
            <a:off x="-2012388" y="8721938"/>
            <a:ext cx="16230600" cy="6773570"/>
          </a:xfrm>
          <a:custGeom>
            <a:avLst/>
            <a:gdLst/>
            <a:ahLst/>
            <a:cxnLst/>
            <a:rect l="l" t="t" r="r" b="b"/>
            <a:pathLst>
              <a:path w="16230600" h="6773570">
                <a:moveTo>
                  <a:pt x="0" y="0"/>
                </a:moveTo>
                <a:lnTo>
                  <a:pt x="16230600" y="0"/>
                </a:lnTo>
                <a:lnTo>
                  <a:pt x="16230600" y="6773570"/>
                </a:lnTo>
                <a:lnTo>
                  <a:pt x="0" y="6773570"/>
                </a:lnTo>
                <a:lnTo>
                  <a:pt x="0" y="0"/>
                </a:lnTo>
                <a:close/>
              </a:path>
            </a:pathLst>
          </a:custGeom>
          <a:blipFill>
            <a:blip r:embed="rId2"/>
            <a:stretch>
              <a:fillRect/>
            </a:stretch>
          </a:blipFill>
        </p:spPr>
        <p:txBody>
          <a:bodyPr/>
          <a:lstStyle/>
          <a:p>
            <a:endParaRPr lang="en-US"/>
          </a:p>
        </p:txBody>
      </p:sp>
      <p:graphicFrame>
        <p:nvGraphicFramePr>
          <p:cNvPr id="6" name="Table 6"/>
          <p:cNvGraphicFramePr>
            <a:graphicFrameLocks noGrp="1"/>
          </p:cNvGraphicFramePr>
          <p:nvPr>
            <p:extLst>
              <p:ext uri="{D42A27DB-BD31-4B8C-83A1-F6EECF244321}">
                <p14:modId xmlns:p14="http://schemas.microsoft.com/office/powerpoint/2010/main" val="1471937203"/>
              </p:ext>
            </p:extLst>
          </p:nvPr>
        </p:nvGraphicFramePr>
        <p:xfrm>
          <a:off x="676108" y="2666264"/>
          <a:ext cx="7360233" cy="4443042"/>
        </p:xfrm>
        <a:graphic>
          <a:graphicData uri="http://schemas.openxmlformats.org/drawingml/2006/table">
            <a:tbl>
              <a:tblPr/>
              <a:tblGrid>
                <a:gridCol w="7360233">
                  <a:extLst>
                    <a:ext uri="{9D8B030D-6E8A-4147-A177-3AD203B41FA5}">
                      <a16:colId xmlns:a16="http://schemas.microsoft.com/office/drawing/2014/main" val="20000"/>
                    </a:ext>
                  </a:extLst>
                </a:gridCol>
              </a:tblGrid>
              <a:tr h="1068323">
                <a:tc>
                  <a:txBody>
                    <a:bodyPr/>
                    <a:lstStyle/>
                    <a:p>
                      <a:pPr algn="l">
                        <a:lnSpc>
                          <a:spcPts val="3359"/>
                        </a:lnSpc>
                        <a:defRPr/>
                      </a:pPr>
                      <a:r>
                        <a:rPr lang="en-US" sz="2399" u="none">
                          <a:solidFill>
                            <a:srgbClr val="000000"/>
                          </a:solidFill>
                          <a:latin typeface="Gordita"/>
                          <a:ea typeface="Gordita"/>
                          <a:cs typeface="Gordita"/>
                          <a:sym typeface="Gordita"/>
                        </a:rPr>
                        <a:t>Vấn đề </a:t>
                      </a:r>
                      <a:endParaRPr lang="en-US" sz="1100" u="none"/>
                    </a:p>
                  </a:txBody>
                  <a:tcPr marL="190500" marR="190500" marT="190500" marB="19050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079569">
                <a:tc>
                  <a:txBody>
                    <a:bodyPr/>
                    <a:lstStyle/>
                    <a:p>
                      <a:pPr algn="l">
                        <a:lnSpc>
                          <a:spcPts val="3359"/>
                        </a:lnSpc>
                        <a:defRPr/>
                      </a:pPr>
                      <a:r>
                        <a:rPr lang="en-US" sz="2399" u="none">
                          <a:solidFill>
                            <a:srgbClr val="000000"/>
                          </a:solidFill>
                          <a:latin typeface="Gordita"/>
                          <a:ea typeface="Gordita"/>
                          <a:cs typeface="Gordita"/>
                          <a:sym typeface="Gordita"/>
                        </a:rPr>
                        <a:t>Tổng quan các bước làm</a:t>
                      </a:r>
                      <a:endParaRPr lang="en-US" sz="1100" u="none"/>
                    </a:p>
                  </a:txBody>
                  <a:tcPr marL="190500" marR="190500" marT="190500" marB="19050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079569">
                <a:tc>
                  <a:txBody>
                    <a:bodyPr/>
                    <a:lstStyle/>
                    <a:p>
                      <a:pPr algn="l">
                        <a:lnSpc>
                          <a:spcPts val="3359"/>
                        </a:lnSpc>
                        <a:defRPr/>
                      </a:pPr>
                      <a:r>
                        <a:rPr lang="en-US" sz="2399" u="none">
                          <a:solidFill>
                            <a:srgbClr val="000000"/>
                          </a:solidFill>
                          <a:latin typeface="Gordita"/>
                          <a:ea typeface="Gordita"/>
                          <a:cs typeface="Gordita"/>
                          <a:sym typeface="Gordita"/>
                        </a:rPr>
                        <a:t>Bước 1: Đánh giá sơ bộ về bộ Dataset và phác thảo các bước làm tiếp theo</a:t>
                      </a:r>
                      <a:endParaRPr lang="en-US" sz="1100" u="none"/>
                    </a:p>
                  </a:txBody>
                  <a:tcPr marL="190500" marR="190500" marT="190500" marB="19050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079569">
                <a:tc>
                  <a:txBody>
                    <a:bodyPr/>
                    <a:lstStyle/>
                    <a:p>
                      <a:pPr algn="l">
                        <a:lnSpc>
                          <a:spcPts val="3359"/>
                        </a:lnSpc>
                        <a:defRPr/>
                      </a:pPr>
                      <a:r>
                        <a:rPr lang="en-US" sz="2399" u="none">
                          <a:solidFill>
                            <a:srgbClr val="000000"/>
                          </a:solidFill>
                          <a:latin typeface="Gordita"/>
                          <a:ea typeface="Gordita"/>
                          <a:cs typeface="Gordita"/>
                          <a:sym typeface="Gordita"/>
                        </a:rPr>
                        <a:t>Bước 2: ETL dữ liệu</a:t>
                      </a:r>
                      <a:endParaRPr lang="en-US" sz="1100" u="none"/>
                    </a:p>
                  </a:txBody>
                  <a:tcPr marL="190500" marR="190500" marT="190500" marB="19050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05814085"/>
                  </a:ext>
                </a:extLst>
              </a:tr>
            </a:tbl>
          </a:graphicData>
        </a:graphic>
      </p:graphicFrame>
      <p:graphicFrame>
        <p:nvGraphicFramePr>
          <p:cNvPr id="7" name="Table 7"/>
          <p:cNvGraphicFramePr>
            <a:graphicFrameLocks noGrp="1"/>
          </p:cNvGraphicFramePr>
          <p:nvPr>
            <p:extLst>
              <p:ext uri="{D42A27DB-BD31-4B8C-83A1-F6EECF244321}">
                <p14:modId xmlns:p14="http://schemas.microsoft.com/office/powerpoint/2010/main" val="36836935"/>
              </p:ext>
            </p:extLst>
          </p:nvPr>
        </p:nvGraphicFramePr>
        <p:xfrm>
          <a:off x="8644648" y="2628901"/>
          <a:ext cx="7360233" cy="5562599"/>
        </p:xfrm>
        <a:graphic>
          <a:graphicData uri="http://schemas.openxmlformats.org/drawingml/2006/table">
            <a:tbl>
              <a:tblPr/>
              <a:tblGrid>
                <a:gridCol w="7360233">
                  <a:extLst>
                    <a:ext uri="{9D8B030D-6E8A-4147-A177-3AD203B41FA5}">
                      <a16:colId xmlns:a16="http://schemas.microsoft.com/office/drawing/2014/main" val="20000"/>
                    </a:ext>
                  </a:extLst>
                </a:gridCol>
              </a:tblGrid>
              <a:tr h="1105537">
                <a:tc>
                  <a:txBody>
                    <a:bodyPr/>
                    <a:lstStyle/>
                    <a:p>
                      <a:pPr algn="l">
                        <a:lnSpc>
                          <a:spcPts val="3359"/>
                        </a:lnSpc>
                        <a:defRPr/>
                      </a:pPr>
                      <a:r>
                        <a:rPr lang="en-US" sz="2399" u="none">
                          <a:solidFill>
                            <a:srgbClr val="000000"/>
                          </a:solidFill>
                          <a:latin typeface="Gordita"/>
                          <a:ea typeface="Gordita"/>
                          <a:cs typeface="Gordita"/>
                          <a:sym typeface="Gordita"/>
                        </a:rPr>
                        <a:t>Bước 3: Xác định các metric cần tính toán</a:t>
                      </a:r>
                      <a:endParaRPr lang="en-US" sz="1100" u="none"/>
                    </a:p>
                  </a:txBody>
                  <a:tcPr marL="190500" marR="190500" marT="190500" marB="19050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0" cap="flat" cmpd="sng" algn="ctr">
                      <a:solidFill>
                        <a:srgbClr val="FFFFFF"/>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117175">
                <a:tc>
                  <a:txBody>
                    <a:bodyPr/>
                    <a:lstStyle/>
                    <a:p>
                      <a:pPr algn="l">
                        <a:lnSpc>
                          <a:spcPts val="3359"/>
                        </a:lnSpc>
                        <a:defRPr/>
                      </a:pPr>
                      <a:r>
                        <a:rPr lang="en-US" sz="2399" u="none">
                          <a:solidFill>
                            <a:srgbClr val="000000"/>
                          </a:solidFill>
                          <a:latin typeface="Gordita"/>
                          <a:ea typeface="Gordita"/>
                          <a:cs typeface="Gordita"/>
                          <a:sym typeface="Gordita"/>
                        </a:rPr>
                        <a:t>Bước 4: Tính toán data và visualization</a:t>
                      </a:r>
                      <a:endParaRPr lang="en-US" sz="1100" u="none"/>
                    </a:p>
                  </a:txBody>
                  <a:tcPr marL="190500" marR="190500" marT="190500" marB="19050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117175">
                <a:tc>
                  <a:txBody>
                    <a:bodyPr/>
                    <a:lstStyle/>
                    <a:p>
                      <a:pPr algn="l">
                        <a:lnSpc>
                          <a:spcPts val="3359"/>
                        </a:lnSpc>
                        <a:defRPr/>
                      </a:pPr>
                      <a:r>
                        <a:rPr lang="en-US" sz="2399" u="none">
                          <a:solidFill>
                            <a:srgbClr val="000000"/>
                          </a:solidFill>
                          <a:latin typeface="Gordita"/>
                          <a:ea typeface="Gordita"/>
                          <a:cs typeface="Gordita"/>
                          <a:sym typeface="Gordita"/>
                        </a:rPr>
                        <a:t>Bước 5: Nhận xét về kết quả thu được</a:t>
                      </a:r>
                      <a:endParaRPr lang="en-US" sz="1100" u="none"/>
                    </a:p>
                  </a:txBody>
                  <a:tcPr marL="190500" marR="190500" marT="190500" marB="19050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117175">
                <a:tc>
                  <a:txBody>
                    <a:bodyPr/>
                    <a:lstStyle/>
                    <a:p>
                      <a:pPr marL="0" marR="0" lvl="0" indent="0" algn="l" defTabSz="914400" rtl="0" eaLnBrk="1" fontAlgn="auto" latinLnBrk="0" hangingPunct="1">
                        <a:lnSpc>
                          <a:spcPts val="3359"/>
                        </a:lnSpc>
                        <a:spcBef>
                          <a:spcPts val="0"/>
                        </a:spcBef>
                        <a:spcAft>
                          <a:spcPts val="0"/>
                        </a:spcAft>
                        <a:buClrTx/>
                        <a:buSzTx/>
                        <a:buFontTx/>
                        <a:buNone/>
                        <a:tabLst/>
                        <a:defRPr/>
                      </a:pPr>
                      <a:r>
                        <a:rPr lang="en-US" sz="2399" u="none" kern="1200">
                          <a:solidFill>
                            <a:srgbClr val="000000"/>
                          </a:solidFill>
                          <a:latin typeface="Gordita"/>
                          <a:ea typeface="Gordita"/>
                          <a:cs typeface="Gordita"/>
                          <a:sym typeface="Gordita"/>
                        </a:rPr>
                        <a:t>Kết luận</a:t>
                      </a:r>
                      <a:endParaRPr lang="en-US" sz="2399" u="none" kern="1200">
                        <a:solidFill>
                          <a:srgbClr val="000000"/>
                        </a:solidFill>
                        <a:latin typeface="Gordita"/>
                        <a:cs typeface="Gordita"/>
                      </a:endParaRPr>
                    </a:p>
                  </a:txBody>
                  <a:tcPr marL="190500" marR="190500" marT="190500" marB="19050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1105537">
                <a:tc>
                  <a:txBody>
                    <a:bodyPr/>
                    <a:lstStyle/>
                    <a:p>
                      <a:pPr algn="l">
                        <a:lnSpc>
                          <a:spcPts val="3359"/>
                        </a:lnSpc>
                        <a:defRPr/>
                      </a:pPr>
                      <a:endParaRPr lang="en-US" sz="1100"/>
                    </a:p>
                  </a:txBody>
                  <a:tcPr marL="190500" marR="190500" marT="190500" marB="19050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8" name="Freeform 8"/>
          <p:cNvSpPr/>
          <p:nvPr/>
        </p:nvSpPr>
        <p:spPr>
          <a:xfrm>
            <a:off x="17197351" y="711775"/>
            <a:ext cx="439740" cy="109935"/>
          </a:xfrm>
          <a:custGeom>
            <a:avLst/>
            <a:gdLst/>
            <a:ahLst/>
            <a:cxnLst/>
            <a:rect l="l" t="t" r="r" b="b"/>
            <a:pathLst>
              <a:path w="439740" h="109935">
                <a:moveTo>
                  <a:pt x="0" y="0"/>
                </a:moveTo>
                <a:lnTo>
                  <a:pt x="439740" y="0"/>
                </a:lnTo>
                <a:lnTo>
                  <a:pt x="439740" y="109935"/>
                </a:lnTo>
                <a:lnTo>
                  <a:pt x="0" y="10993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9" name="TextBox 9"/>
          <p:cNvSpPr txBox="1"/>
          <p:nvPr/>
        </p:nvSpPr>
        <p:spPr>
          <a:xfrm>
            <a:off x="676108" y="711775"/>
            <a:ext cx="11760145" cy="1057275"/>
          </a:xfrm>
          <a:prstGeom prst="rect">
            <a:avLst/>
          </a:prstGeom>
        </p:spPr>
        <p:txBody>
          <a:bodyPr lIns="0" tIns="0" rIns="0" bIns="0" rtlCol="0" anchor="t">
            <a:spAutoFit/>
          </a:bodyPr>
          <a:lstStyle/>
          <a:p>
            <a:pPr marL="0" lvl="0" indent="0" algn="l">
              <a:lnSpc>
                <a:spcPts val="8399"/>
              </a:lnSpc>
              <a:spcBef>
                <a:spcPct val="0"/>
              </a:spcBef>
            </a:pPr>
            <a:r>
              <a:rPr lang="en-US" sz="6999" u="none">
                <a:solidFill>
                  <a:srgbClr val="000000"/>
                </a:solidFill>
                <a:latin typeface="Times New Roman" panose="02020603050405020304" pitchFamily="18" charset="0"/>
                <a:ea typeface="Gordita"/>
                <a:cs typeface="Times New Roman" panose="02020603050405020304" pitchFamily="18" charset="0"/>
                <a:sym typeface="Gordita"/>
              </a:rPr>
              <a:t>Mục Lục</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7620" y="-72330"/>
            <a:ext cx="18288000" cy="2625030"/>
            <a:chOff x="0" y="0"/>
            <a:chExt cx="4816593" cy="943249"/>
          </a:xfrm>
        </p:grpSpPr>
        <p:sp>
          <p:nvSpPr>
            <p:cNvPr id="3" name="Freeform 3"/>
            <p:cNvSpPr/>
            <p:nvPr/>
          </p:nvSpPr>
          <p:spPr>
            <a:xfrm>
              <a:off x="0" y="0"/>
              <a:ext cx="4816592" cy="943249"/>
            </a:xfrm>
            <a:custGeom>
              <a:avLst/>
              <a:gdLst/>
              <a:ahLst/>
              <a:cxnLst/>
              <a:rect l="l" t="t" r="r" b="b"/>
              <a:pathLst>
                <a:path w="4816592" h="943249">
                  <a:moveTo>
                    <a:pt x="0" y="0"/>
                  </a:moveTo>
                  <a:lnTo>
                    <a:pt x="4816592" y="0"/>
                  </a:lnTo>
                  <a:lnTo>
                    <a:pt x="4816592" y="943249"/>
                  </a:lnTo>
                  <a:lnTo>
                    <a:pt x="0" y="943249"/>
                  </a:lnTo>
                  <a:close/>
                </a:path>
              </a:pathLst>
            </a:custGeom>
            <a:solidFill>
              <a:srgbClr val="E1E3DE"/>
            </a:solidFill>
          </p:spPr>
          <p:txBody>
            <a:bodyPr/>
            <a:lstStyle/>
            <a:p>
              <a:endParaRPr lang="en-US">
                <a:latin typeface="Times New Roman" panose="02020603050405020304" pitchFamily="18" charset="0"/>
                <a:cs typeface="Times New Roman" panose="02020603050405020304" pitchFamily="18" charset="0"/>
              </a:endParaRPr>
            </a:p>
          </p:txBody>
        </p:sp>
        <p:sp>
          <p:nvSpPr>
            <p:cNvPr id="4" name="TextBox 4"/>
            <p:cNvSpPr txBox="1"/>
            <p:nvPr/>
          </p:nvSpPr>
          <p:spPr>
            <a:xfrm>
              <a:off x="0" y="-19050"/>
              <a:ext cx="4816593" cy="962299"/>
            </a:xfrm>
            <a:prstGeom prst="rect">
              <a:avLst/>
            </a:prstGeom>
          </p:spPr>
          <p:txBody>
            <a:bodyPr lIns="50800" tIns="50800" rIns="50800" bIns="50800" rtlCol="0" anchor="ctr"/>
            <a:lstStyle/>
            <a:p>
              <a:pPr algn="l">
                <a:lnSpc>
                  <a:spcPts val="2600"/>
                </a:lnSpc>
              </a:pPr>
              <a:endParaRPr>
                <a:latin typeface="Times New Roman" panose="02020603050405020304" pitchFamily="18" charset="0"/>
                <a:cs typeface="Times New Roman" panose="02020603050405020304" pitchFamily="18" charset="0"/>
              </a:endParaRPr>
            </a:p>
          </p:txBody>
        </p:sp>
      </p:grpSp>
      <p:sp>
        <p:nvSpPr>
          <p:cNvPr id="5" name="Freeform 5"/>
          <p:cNvSpPr/>
          <p:nvPr/>
        </p:nvSpPr>
        <p:spPr>
          <a:xfrm>
            <a:off x="-868621" y="7881491"/>
            <a:ext cx="11366851" cy="3238500"/>
          </a:xfrm>
          <a:custGeom>
            <a:avLst/>
            <a:gdLst/>
            <a:ahLst/>
            <a:cxnLst/>
            <a:rect l="l" t="t" r="r" b="b"/>
            <a:pathLst>
              <a:path w="11366851" h="3238500">
                <a:moveTo>
                  <a:pt x="0" y="0"/>
                </a:moveTo>
                <a:lnTo>
                  <a:pt x="11366851" y="0"/>
                </a:lnTo>
                <a:lnTo>
                  <a:pt x="11366851" y="3238500"/>
                </a:lnTo>
                <a:lnTo>
                  <a:pt x="0" y="3238500"/>
                </a:lnTo>
                <a:lnTo>
                  <a:pt x="0" y="0"/>
                </a:lnTo>
                <a:close/>
              </a:path>
            </a:pathLst>
          </a:custGeom>
          <a:blipFill>
            <a:blip r:embed="rId2"/>
            <a:stretch>
              <a:fillRect b="-154117"/>
            </a:stretch>
          </a:blipFill>
        </p:spPr>
        <p:txBody>
          <a:bodyPr/>
          <a:lstStyle/>
          <a:p>
            <a:endParaRPr lang="en-US">
              <a:latin typeface="Times New Roman" panose="02020603050405020304" pitchFamily="18" charset="0"/>
              <a:cs typeface="Times New Roman" panose="02020603050405020304" pitchFamily="18" charset="0"/>
            </a:endParaRPr>
          </a:p>
        </p:txBody>
      </p:sp>
      <p:grpSp>
        <p:nvGrpSpPr>
          <p:cNvPr id="6" name="Group 6"/>
          <p:cNvGrpSpPr/>
          <p:nvPr/>
        </p:nvGrpSpPr>
        <p:grpSpPr>
          <a:xfrm>
            <a:off x="936840" y="7717850"/>
            <a:ext cx="7826160" cy="2378650"/>
            <a:chOff x="0" y="0"/>
            <a:chExt cx="1471405" cy="1766084"/>
          </a:xfrm>
          <a:solidFill>
            <a:schemeClr val="bg1">
              <a:lumMod val="95000"/>
            </a:schemeClr>
          </a:solidFill>
        </p:grpSpPr>
        <p:sp>
          <p:nvSpPr>
            <p:cNvPr id="7" name="Freeform 7"/>
            <p:cNvSpPr/>
            <p:nvPr/>
          </p:nvSpPr>
          <p:spPr>
            <a:xfrm>
              <a:off x="0" y="0"/>
              <a:ext cx="1471405" cy="1766084"/>
            </a:xfrm>
            <a:custGeom>
              <a:avLst/>
              <a:gdLst/>
              <a:ahLst/>
              <a:cxnLst/>
              <a:rect l="l" t="t" r="r" b="b"/>
              <a:pathLst>
                <a:path w="1471405" h="1766084">
                  <a:moveTo>
                    <a:pt x="0" y="0"/>
                  </a:moveTo>
                  <a:lnTo>
                    <a:pt x="1471405" y="0"/>
                  </a:lnTo>
                  <a:lnTo>
                    <a:pt x="1471405" y="1766084"/>
                  </a:lnTo>
                  <a:lnTo>
                    <a:pt x="0" y="1766084"/>
                  </a:lnTo>
                  <a:close/>
                </a:path>
              </a:pathLst>
            </a:custGeom>
          </p:spPr>
          <p:style>
            <a:lnRef idx="2">
              <a:schemeClr val="accent6"/>
            </a:lnRef>
            <a:fillRef idx="1">
              <a:schemeClr val="lt1"/>
            </a:fillRef>
            <a:effectRef idx="0">
              <a:schemeClr val="accent6"/>
            </a:effectRef>
            <a:fontRef idx="minor">
              <a:schemeClr val="dk1"/>
            </a:fontRef>
          </p:style>
          <p:txBody>
            <a:bodyPr/>
            <a:lstStyle/>
            <a:p>
              <a:endParaRPr lang="en-US">
                <a:latin typeface="Times New Roman" panose="02020603050405020304" pitchFamily="18" charset="0"/>
                <a:cs typeface="Times New Roman" panose="02020603050405020304" pitchFamily="18" charset="0"/>
              </a:endParaRPr>
            </a:p>
          </p:txBody>
        </p:sp>
        <p:sp>
          <p:nvSpPr>
            <p:cNvPr id="8" name="TextBox 8"/>
            <p:cNvSpPr txBox="1"/>
            <p:nvPr/>
          </p:nvSpPr>
          <p:spPr>
            <a:xfrm>
              <a:off x="0" y="-19050"/>
              <a:ext cx="1471405" cy="1785134"/>
            </a:xfrm>
            <a:prstGeom prst="rect">
              <a:avLst/>
            </a:prstGeom>
          </p:spPr>
          <p:style>
            <a:lnRef idx="2">
              <a:schemeClr val="accent6"/>
            </a:lnRef>
            <a:fillRef idx="1">
              <a:schemeClr val="lt1"/>
            </a:fillRef>
            <a:effectRef idx="0">
              <a:schemeClr val="accent6"/>
            </a:effectRef>
            <a:fontRef idx="minor">
              <a:schemeClr val="dk1"/>
            </a:fontRef>
          </p:style>
          <p:txBody>
            <a:bodyPr lIns="50800" tIns="50800" rIns="50800" bIns="50800" rtlCol="0" anchor="ctr"/>
            <a:lstStyle/>
            <a:p>
              <a:pPr algn="l">
                <a:lnSpc>
                  <a:spcPts val="2600"/>
                </a:lnSpc>
              </a:pPr>
              <a:endParaRPr>
                <a:latin typeface="Times New Roman" panose="02020603050405020304" pitchFamily="18" charset="0"/>
                <a:cs typeface="Times New Roman" panose="02020603050405020304" pitchFamily="18" charset="0"/>
              </a:endParaRPr>
            </a:p>
          </p:txBody>
        </p:sp>
      </p:grpSp>
      <p:sp>
        <p:nvSpPr>
          <p:cNvPr id="10" name="TextBox 10"/>
          <p:cNvSpPr txBox="1"/>
          <p:nvPr/>
        </p:nvSpPr>
        <p:spPr>
          <a:xfrm>
            <a:off x="1123529" y="7762919"/>
            <a:ext cx="7452782" cy="1896545"/>
          </a:xfrm>
          <a:prstGeom prst="rect">
            <a:avLst/>
          </a:prstGeom>
        </p:spPr>
        <p:txBody>
          <a:bodyPr wrap="square" lIns="0" tIns="0" rIns="0" bIns="0" rtlCol="0" anchor="t">
            <a:spAutoFit/>
          </a:bodyPr>
          <a:lstStyle/>
          <a:p>
            <a:pPr algn="l">
              <a:lnSpc>
                <a:spcPts val="2990"/>
              </a:lnSpc>
            </a:pPr>
            <a:r>
              <a:rPr lang="en-US" sz="2300">
                <a:solidFill>
                  <a:srgbClr val="000000"/>
                </a:solidFill>
                <a:latin typeface="Times New Roman" panose="02020603050405020304" pitchFamily="18" charset="0"/>
                <a:ea typeface="Gordita"/>
                <a:cs typeface="Times New Roman" panose="02020603050405020304" pitchFamily="18" charset="0"/>
                <a:sym typeface="Gordita"/>
              </a:rPr>
              <a:t>Category về Ẩm thực, Thời trang và phong cách sống có performance tốt nhất trên OneU theo số liệu của 2 tháng đầu năm 2024. Category Tiện ích- nhà mạng có lượt tương tác lớn nhưng tỷ lệ Redeemed thấp là do số lượng voucher tung ra của Category này lớn</a:t>
            </a:r>
          </a:p>
        </p:txBody>
      </p:sp>
      <p:sp>
        <p:nvSpPr>
          <p:cNvPr id="11" name="TextBox 11"/>
          <p:cNvSpPr txBox="1"/>
          <p:nvPr/>
        </p:nvSpPr>
        <p:spPr>
          <a:xfrm>
            <a:off x="457200" y="1240185"/>
            <a:ext cx="17279015" cy="742960"/>
          </a:xfrm>
          <a:prstGeom prst="rect">
            <a:avLst/>
          </a:prstGeom>
        </p:spPr>
        <p:txBody>
          <a:bodyPr wrap="square" lIns="0" tIns="0" rIns="0" bIns="0" rtlCol="0" anchor="t">
            <a:spAutoFit/>
          </a:bodyPr>
          <a:lstStyle/>
          <a:p>
            <a:pPr>
              <a:lnSpc>
                <a:spcPts val="6599"/>
              </a:lnSpc>
              <a:spcBef>
                <a:spcPct val="0"/>
              </a:spcBef>
            </a:pPr>
            <a:r>
              <a:rPr lang="en-US" sz="3600" u="none" strike="noStrike">
                <a:solidFill>
                  <a:srgbClr val="000000"/>
                </a:solidFill>
                <a:latin typeface="Times New Roman" panose="02020603050405020304" pitchFamily="18" charset="0"/>
                <a:ea typeface="Gordita"/>
                <a:cs typeface="Times New Roman" panose="02020603050405020304" pitchFamily="18" charset="0"/>
                <a:sym typeface="Gordita"/>
              </a:rPr>
              <a:t>2. </a:t>
            </a:r>
            <a:r>
              <a:rPr lang="en-US" sz="3600" u="none" strike="noStrike">
                <a:effectLst/>
                <a:latin typeface="Times New Roman" panose="02020603050405020304" pitchFamily="18" charset="0"/>
                <a:ea typeface="Calibri" panose="020F0502020204030204" pitchFamily="34" charset="0"/>
                <a:cs typeface="Times New Roman" panose="02020603050405020304" pitchFamily="18" charset="0"/>
              </a:rPr>
              <a:t>Category, Sub-category, voucher nào đang perform tốt trên ứng dụng.</a:t>
            </a:r>
          </a:p>
        </p:txBody>
      </p:sp>
      <p:pic>
        <p:nvPicPr>
          <p:cNvPr id="15" name="Picture 14">
            <a:extLst>
              <a:ext uri="{FF2B5EF4-FFF2-40B4-BE49-F238E27FC236}">
                <a16:creationId xmlns:a16="http://schemas.microsoft.com/office/drawing/2014/main" id="{B9AC6EC4-CBAC-6D51-14EB-BFCFF6F41FFB}"/>
              </a:ext>
            </a:extLst>
          </p:cNvPr>
          <p:cNvPicPr>
            <a:picLocks noChangeAspect="1"/>
          </p:cNvPicPr>
          <p:nvPr/>
        </p:nvPicPr>
        <p:blipFill>
          <a:blip r:embed="rId3"/>
          <a:srcRect t="10646"/>
          <a:stretch/>
        </p:blipFill>
        <p:spPr>
          <a:xfrm>
            <a:off x="1219200" y="2552700"/>
            <a:ext cx="15849600" cy="4863673"/>
          </a:xfrm>
          <a:prstGeom prst="rect">
            <a:avLst/>
          </a:prstGeom>
        </p:spPr>
      </p:pic>
      <p:grpSp>
        <p:nvGrpSpPr>
          <p:cNvPr id="16" name="Group 6">
            <a:extLst>
              <a:ext uri="{FF2B5EF4-FFF2-40B4-BE49-F238E27FC236}">
                <a16:creationId xmlns:a16="http://schemas.microsoft.com/office/drawing/2014/main" id="{BE668E22-7523-B41D-CE44-68A5722416FA}"/>
              </a:ext>
            </a:extLst>
          </p:cNvPr>
          <p:cNvGrpSpPr/>
          <p:nvPr/>
        </p:nvGrpSpPr>
        <p:grpSpPr>
          <a:xfrm>
            <a:off x="9525002" y="7706231"/>
            <a:ext cx="7826160" cy="2378650"/>
            <a:chOff x="0" y="0"/>
            <a:chExt cx="1471405" cy="1766084"/>
          </a:xfrm>
          <a:solidFill>
            <a:schemeClr val="bg1">
              <a:lumMod val="95000"/>
            </a:schemeClr>
          </a:solidFill>
        </p:grpSpPr>
        <p:sp>
          <p:nvSpPr>
            <p:cNvPr id="17" name="Freeform 7">
              <a:extLst>
                <a:ext uri="{FF2B5EF4-FFF2-40B4-BE49-F238E27FC236}">
                  <a16:creationId xmlns:a16="http://schemas.microsoft.com/office/drawing/2014/main" id="{19E25B1F-F883-6476-699C-860BBA401F7E}"/>
                </a:ext>
              </a:extLst>
            </p:cNvPr>
            <p:cNvSpPr/>
            <p:nvPr/>
          </p:nvSpPr>
          <p:spPr>
            <a:xfrm>
              <a:off x="0" y="0"/>
              <a:ext cx="1471405" cy="1766084"/>
            </a:xfrm>
            <a:custGeom>
              <a:avLst/>
              <a:gdLst/>
              <a:ahLst/>
              <a:cxnLst/>
              <a:rect l="l" t="t" r="r" b="b"/>
              <a:pathLst>
                <a:path w="1471405" h="1766084">
                  <a:moveTo>
                    <a:pt x="0" y="0"/>
                  </a:moveTo>
                  <a:lnTo>
                    <a:pt x="1471405" y="0"/>
                  </a:lnTo>
                  <a:lnTo>
                    <a:pt x="1471405" y="1766084"/>
                  </a:lnTo>
                  <a:lnTo>
                    <a:pt x="0" y="1766084"/>
                  </a:lnTo>
                  <a:close/>
                </a:path>
              </a:pathLst>
            </a:custGeom>
          </p:spPr>
          <p:style>
            <a:lnRef idx="2">
              <a:schemeClr val="accent6"/>
            </a:lnRef>
            <a:fillRef idx="1">
              <a:schemeClr val="lt1"/>
            </a:fillRef>
            <a:effectRef idx="0">
              <a:schemeClr val="accent6"/>
            </a:effectRef>
            <a:fontRef idx="minor">
              <a:schemeClr val="dk1"/>
            </a:fontRef>
          </p:style>
          <p:txBody>
            <a:bodyPr/>
            <a:lstStyle/>
            <a:p>
              <a:endParaRPr lang="en-US">
                <a:latin typeface="Times New Roman" panose="02020603050405020304" pitchFamily="18" charset="0"/>
                <a:cs typeface="Times New Roman" panose="02020603050405020304" pitchFamily="18" charset="0"/>
              </a:endParaRPr>
            </a:p>
          </p:txBody>
        </p:sp>
        <p:sp>
          <p:nvSpPr>
            <p:cNvPr id="18" name="TextBox 8">
              <a:extLst>
                <a:ext uri="{FF2B5EF4-FFF2-40B4-BE49-F238E27FC236}">
                  <a16:creationId xmlns:a16="http://schemas.microsoft.com/office/drawing/2014/main" id="{C4577F35-2F98-A493-E12B-A128D09FD365}"/>
                </a:ext>
              </a:extLst>
            </p:cNvPr>
            <p:cNvSpPr txBox="1"/>
            <p:nvPr/>
          </p:nvSpPr>
          <p:spPr>
            <a:xfrm>
              <a:off x="0" y="-19050"/>
              <a:ext cx="1471405" cy="1785134"/>
            </a:xfrm>
            <a:prstGeom prst="rect">
              <a:avLst/>
            </a:prstGeom>
          </p:spPr>
          <p:style>
            <a:lnRef idx="2">
              <a:schemeClr val="accent6"/>
            </a:lnRef>
            <a:fillRef idx="1">
              <a:schemeClr val="lt1"/>
            </a:fillRef>
            <a:effectRef idx="0">
              <a:schemeClr val="accent6"/>
            </a:effectRef>
            <a:fontRef idx="minor">
              <a:schemeClr val="dk1"/>
            </a:fontRef>
          </p:style>
          <p:txBody>
            <a:bodyPr lIns="50800" tIns="50800" rIns="50800" bIns="50800" rtlCol="0" anchor="ctr"/>
            <a:lstStyle/>
            <a:p>
              <a:pPr algn="l">
                <a:lnSpc>
                  <a:spcPts val="2600"/>
                </a:lnSpc>
              </a:pPr>
              <a:endParaRPr>
                <a:latin typeface="Times New Roman" panose="02020603050405020304" pitchFamily="18" charset="0"/>
                <a:cs typeface="Times New Roman" panose="02020603050405020304" pitchFamily="18" charset="0"/>
              </a:endParaRPr>
            </a:p>
          </p:txBody>
        </p:sp>
      </p:grpSp>
      <p:sp>
        <p:nvSpPr>
          <p:cNvPr id="19" name="TextBox 10">
            <a:extLst>
              <a:ext uri="{FF2B5EF4-FFF2-40B4-BE49-F238E27FC236}">
                <a16:creationId xmlns:a16="http://schemas.microsoft.com/office/drawing/2014/main" id="{0D86A466-C8FB-BE50-0D40-87907AEFE640}"/>
              </a:ext>
            </a:extLst>
          </p:cNvPr>
          <p:cNvSpPr txBox="1"/>
          <p:nvPr/>
        </p:nvSpPr>
        <p:spPr>
          <a:xfrm>
            <a:off x="9711691" y="7751300"/>
            <a:ext cx="7452782" cy="1127103"/>
          </a:xfrm>
          <a:prstGeom prst="rect">
            <a:avLst/>
          </a:prstGeom>
        </p:spPr>
        <p:txBody>
          <a:bodyPr wrap="square" lIns="0" tIns="0" rIns="0" bIns="0" rtlCol="0" anchor="t">
            <a:spAutoFit/>
          </a:bodyPr>
          <a:lstStyle/>
          <a:p>
            <a:pPr algn="l">
              <a:lnSpc>
                <a:spcPts val="2990"/>
              </a:lnSpc>
            </a:pPr>
            <a:r>
              <a:rPr lang="en-US" sz="2300">
                <a:solidFill>
                  <a:srgbClr val="000000"/>
                </a:solidFill>
                <a:latin typeface="Times New Roman" panose="02020603050405020304" pitchFamily="18" charset="0"/>
                <a:ea typeface="Gordita"/>
                <a:cs typeface="Times New Roman" panose="02020603050405020304" pitchFamily="18" charset="0"/>
                <a:sym typeface="Gordita"/>
              </a:rPr>
              <a:t>SubCategory về Đồ uống, Trang sức – Phụ kiện, Nhà hàng quán ăn có performance tốt nhất. Tương tự như Category Tiện ích – nhà mạng thì có SubCategory Viễn thông </a:t>
            </a:r>
          </a:p>
        </p:txBody>
      </p:sp>
      <p:grpSp>
        <p:nvGrpSpPr>
          <p:cNvPr id="9" name="Group 2">
            <a:extLst>
              <a:ext uri="{FF2B5EF4-FFF2-40B4-BE49-F238E27FC236}">
                <a16:creationId xmlns:a16="http://schemas.microsoft.com/office/drawing/2014/main" id="{66504CAF-F527-7452-1986-81E42934D611}"/>
              </a:ext>
            </a:extLst>
          </p:cNvPr>
          <p:cNvGrpSpPr/>
          <p:nvPr/>
        </p:nvGrpSpPr>
        <p:grpSpPr>
          <a:xfrm>
            <a:off x="0" y="0"/>
            <a:ext cx="12628765" cy="952500"/>
            <a:chOff x="0" y="0"/>
            <a:chExt cx="3326094" cy="943249"/>
          </a:xfrm>
        </p:grpSpPr>
        <p:sp>
          <p:nvSpPr>
            <p:cNvPr id="12" name="Freeform 3">
              <a:extLst>
                <a:ext uri="{FF2B5EF4-FFF2-40B4-BE49-F238E27FC236}">
                  <a16:creationId xmlns:a16="http://schemas.microsoft.com/office/drawing/2014/main" id="{A52D69D9-C22F-E2DD-39A1-E28F5C712C0B}"/>
                </a:ext>
              </a:extLst>
            </p:cNvPr>
            <p:cNvSpPr/>
            <p:nvPr/>
          </p:nvSpPr>
          <p:spPr>
            <a:xfrm>
              <a:off x="0" y="0"/>
              <a:ext cx="3326095" cy="943249"/>
            </a:xfrm>
            <a:custGeom>
              <a:avLst/>
              <a:gdLst/>
              <a:ahLst/>
              <a:cxnLst/>
              <a:rect l="l" t="t" r="r" b="b"/>
              <a:pathLst>
                <a:path w="3326095" h="943249">
                  <a:moveTo>
                    <a:pt x="0" y="0"/>
                  </a:moveTo>
                  <a:lnTo>
                    <a:pt x="3326095" y="0"/>
                  </a:lnTo>
                  <a:lnTo>
                    <a:pt x="3326095" y="943249"/>
                  </a:lnTo>
                  <a:lnTo>
                    <a:pt x="0" y="943249"/>
                  </a:lnTo>
                  <a:close/>
                </a:path>
              </a:pathLst>
            </a:custGeom>
            <a:solidFill>
              <a:srgbClr val="98C4EC"/>
            </a:solidFill>
          </p:spPr>
          <p:txBody>
            <a:bodyPr/>
            <a:lstStyle/>
            <a:p>
              <a:endParaRPr lang="en-US">
                <a:latin typeface="Times New Roman" panose="02020603050405020304" pitchFamily="18" charset="0"/>
                <a:cs typeface="Times New Roman" panose="02020603050405020304" pitchFamily="18" charset="0"/>
              </a:endParaRPr>
            </a:p>
          </p:txBody>
        </p:sp>
        <p:sp>
          <p:nvSpPr>
            <p:cNvPr id="13" name="TextBox 4">
              <a:extLst>
                <a:ext uri="{FF2B5EF4-FFF2-40B4-BE49-F238E27FC236}">
                  <a16:creationId xmlns:a16="http://schemas.microsoft.com/office/drawing/2014/main" id="{1165A2CD-0C1A-AAAD-DC31-D88594515DB1}"/>
                </a:ext>
              </a:extLst>
            </p:cNvPr>
            <p:cNvSpPr txBox="1"/>
            <p:nvPr/>
          </p:nvSpPr>
          <p:spPr>
            <a:xfrm>
              <a:off x="0" y="-19050"/>
              <a:ext cx="3326094" cy="962299"/>
            </a:xfrm>
            <a:prstGeom prst="rect">
              <a:avLst/>
            </a:prstGeom>
          </p:spPr>
          <p:txBody>
            <a:bodyPr lIns="50800" tIns="50800" rIns="50800" bIns="50800" rtlCol="0" anchor="ctr"/>
            <a:lstStyle/>
            <a:p>
              <a:pPr algn="l">
                <a:lnSpc>
                  <a:spcPts val="2600"/>
                </a:lnSpc>
              </a:pPr>
              <a:endParaRPr>
                <a:latin typeface="Times New Roman" panose="02020603050405020304" pitchFamily="18" charset="0"/>
                <a:cs typeface="Times New Roman" panose="02020603050405020304" pitchFamily="18" charset="0"/>
              </a:endParaRPr>
            </a:p>
          </p:txBody>
        </p:sp>
      </p:grpSp>
      <p:grpSp>
        <p:nvGrpSpPr>
          <p:cNvPr id="14" name="Group 11">
            <a:extLst>
              <a:ext uri="{FF2B5EF4-FFF2-40B4-BE49-F238E27FC236}">
                <a16:creationId xmlns:a16="http://schemas.microsoft.com/office/drawing/2014/main" id="{D4945CF6-EA21-FBF5-2818-E7B8818F3C18}"/>
              </a:ext>
            </a:extLst>
          </p:cNvPr>
          <p:cNvGrpSpPr/>
          <p:nvPr/>
        </p:nvGrpSpPr>
        <p:grpSpPr>
          <a:xfrm>
            <a:off x="12628765" y="0"/>
            <a:ext cx="5659235" cy="952500"/>
            <a:chOff x="0" y="0"/>
            <a:chExt cx="1490498" cy="943249"/>
          </a:xfrm>
        </p:grpSpPr>
        <p:sp>
          <p:nvSpPr>
            <p:cNvPr id="20" name="Freeform 12">
              <a:extLst>
                <a:ext uri="{FF2B5EF4-FFF2-40B4-BE49-F238E27FC236}">
                  <a16:creationId xmlns:a16="http://schemas.microsoft.com/office/drawing/2014/main" id="{F246CE68-056A-A3A9-634B-BCB8AE776C12}"/>
                </a:ext>
              </a:extLst>
            </p:cNvPr>
            <p:cNvSpPr/>
            <p:nvPr/>
          </p:nvSpPr>
          <p:spPr>
            <a:xfrm>
              <a:off x="0" y="0"/>
              <a:ext cx="1490498" cy="943249"/>
            </a:xfrm>
            <a:custGeom>
              <a:avLst/>
              <a:gdLst/>
              <a:ahLst/>
              <a:cxnLst/>
              <a:rect l="l" t="t" r="r" b="b"/>
              <a:pathLst>
                <a:path w="1490498" h="943249">
                  <a:moveTo>
                    <a:pt x="0" y="0"/>
                  </a:moveTo>
                  <a:lnTo>
                    <a:pt x="1490498" y="0"/>
                  </a:lnTo>
                  <a:lnTo>
                    <a:pt x="1490498" y="943249"/>
                  </a:lnTo>
                  <a:lnTo>
                    <a:pt x="0" y="943249"/>
                  </a:lnTo>
                  <a:close/>
                </a:path>
              </a:pathLst>
            </a:custGeom>
            <a:solidFill>
              <a:srgbClr val="FF3B4B"/>
            </a:solidFill>
          </p:spPr>
          <p:txBody>
            <a:bodyPr/>
            <a:lstStyle/>
            <a:p>
              <a:endParaRPr lang="en-US">
                <a:latin typeface="Times New Roman" panose="02020603050405020304" pitchFamily="18" charset="0"/>
                <a:cs typeface="Times New Roman" panose="02020603050405020304" pitchFamily="18" charset="0"/>
              </a:endParaRPr>
            </a:p>
          </p:txBody>
        </p:sp>
        <p:sp>
          <p:nvSpPr>
            <p:cNvPr id="21" name="TextBox 13">
              <a:extLst>
                <a:ext uri="{FF2B5EF4-FFF2-40B4-BE49-F238E27FC236}">
                  <a16:creationId xmlns:a16="http://schemas.microsoft.com/office/drawing/2014/main" id="{90E2813C-C9EA-5769-37A4-67CEEA8149CE}"/>
                </a:ext>
              </a:extLst>
            </p:cNvPr>
            <p:cNvSpPr txBox="1"/>
            <p:nvPr/>
          </p:nvSpPr>
          <p:spPr>
            <a:xfrm>
              <a:off x="0" y="-19050"/>
              <a:ext cx="1490498" cy="962299"/>
            </a:xfrm>
            <a:prstGeom prst="rect">
              <a:avLst/>
            </a:prstGeom>
          </p:spPr>
          <p:txBody>
            <a:bodyPr lIns="50800" tIns="50800" rIns="50800" bIns="50800" rtlCol="0" anchor="ctr"/>
            <a:lstStyle/>
            <a:p>
              <a:pPr algn="l">
                <a:lnSpc>
                  <a:spcPts val="2600"/>
                </a:lnSpc>
              </a:pPr>
              <a:endParaRPr>
                <a:latin typeface="Times New Roman" panose="02020603050405020304" pitchFamily="18" charset="0"/>
                <a:cs typeface="Times New Roman" panose="02020603050405020304" pitchFamily="18" charset="0"/>
              </a:endParaRPr>
            </a:p>
          </p:txBody>
        </p:sp>
      </p:grpSp>
      <p:sp>
        <p:nvSpPr>
          <p:cNvPr id="22" name="TextBox 10">
            <a:extLst>
              <a:ext uri="{FF2B5EF4-FFF2-40B4-BE49-F238E27FC236}">
                <a16:creationId xmlns:a16="http://schemas.microsoft.com/office/drawing/2014/main" id="{AE9303CC-0EFB-2B22-BD57-92DDEEF37325}"/>
              </a:ext>
            </a:extLst>
          </p:cNvPr>
          <p:cNvSpPr txBox="1"/>
          <p:nvPr/>
        </p:nvSpPr>
        <p:spPr>
          <a:xfrm>
            <a:off x="457200" y="64627"/>
            <a:ext cx="12326015" cy="817468"/>
          </a:xfrm>
          <a:prstGeom prst="rect">
            <a:avLst/>
          </a:prstGeom>
        </p:spPr>
        <p:txBody>
          <a:bodyPr wrap="square" lIns="0" tIns="0" rIns="0" bIns="0" rtlCol="0" anchor="t">
            <a:spAutoFit/>
          </a:bodyPr>
          <a:lstStyle/>
          <a:p>
            <a:pPr marL="0" lvl="0" indent="0" algn="l">
              <a:lnSpc>
                <a:spcPts val="6599"/>
              </a:lnSpc>
              <a:spcBef>
                <a:spcPct val="0"/>
              </a:spcBef>
            </a:pPr>
            <a:r>
              <a:rPr lang="en-US" sz="5499" u="none">
                <a:solidFill>
                  <a:srgbClr val="000000"/>
                </a:solidFill>
                <a:latin typeface="Times New Roman" panose="02020603050405020304" pitchFamily="18" charset="0"/>
                <a:ea typeface="Gordita"/>
                <a:cs typeface="Times New Roman" panose="02020603050405020304" pitchFamily="18" charset="0"/>
                <a:sym typeface="Gordita"/>
              </a:rPr>
              <a:t>Bước 5: </a:t>
            </a:r>
            <a:r>
              <a:rPr lang="en-US" sz="5499">
                <a:solidFill>
                  <a:srgbClr val="000000"/>
                </a:solidFill>
                <a:latin typeface="Times New Roman" panose="02020603050405020304" pitchFamily="18" charset="0"/>
                <a:ea typeface="Gordita"/>
                <a:cs typeface="Times New Roman" panose="02020603050405020304" pitchFamily="18" charset="0"/>
                <a:sym typeface="Gordita"/>
              </a:rPr>
              <a:t>Nhận xét</a:t>
            </a:r>
            <a:endParaRPr lang="en-US" sz="5499" u="none">
              <a:solidFill>
                <a:srgbClr val="000000"/>
              </a:solidFill>
              <a:latin typeface="Times New Roman" panose="02020603050405020304" pitchFamily="18" charset="0"/>
              <a:ea typeface="Gordita"/>
              <a:cs typeface="Times New Roman" panose="02020603050405020304" pitchFamily="18" charset="0"/>
              <a:sym typeface="Gordita"/>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D1CCD77-2F59-2692-9326-7B1D493EDAF7}"/>
              </a:ext>
            </a:extLst>
          </p:cNvPr>
          <p:cNvPicPr>
            <a:picLocks noChangeAspect="1"/>
          </p:cNvPicPr>
          <p:nvPr/>
        </p:nvPicPr>
        <p:blipFill>
          <a:blip r:embed="rId2"/>
          <a:stretch>
            <a:fillRect/>
          </a:stretch>
        </p:blipFill>
        <p:spPr>
          <a:xfrm>
            <a:off x="470452" y="1866900"/>
            <a:ext cx="7947211" cy="4114800"/>
          </a:xfrm>
          <a:prstGeom prst="rect">
            <a:avLst/>
          </a:prstGeom>
        </p:spPr>
      </p:pic>
      <p:grpSp>
        <p:nvGrpSpPr>
          <p:cNvPr id="4" name="Group 2">
            <a:extLst>
              <a:ext uri="{FF2B5EF4-FFF2-40B4-BE49-F238E27FC236}">
                <a16:creationId xmlns:a16="http://schemas.microsoft.com/office/drawing/2014/main" id="{BBB248E3-5E45-74EC-47A2-5C5B45E046D8}"/>
              </a:ext>
            </a:extLst>
          </p:cNvPr>
          <p:cNvGrpSpPr/>
          <p:nvPr/>
        </p:nvGrpSpPr>
        <p:grpSpPr>
          <a:xfrm>
            <a:off x="0" y="0"/>
            <a:ext cx="12628765" cy="952500"/>
            <a:chOff x="0" y="0"/>
            <a:chExt cx="3326094" cy="943249"/>
          </a:xfrm>
        </p:grpSpPr>
        <p:sp>
          <p:nvSpPr>
            <p:cNvPr id="5" name="Freeform 3">
              <a:extLst>
                <a:ext uri="{FF2B5EF4-FFF2-40B4-BE49-F238E27FC236}">
                  <a16:creationId xmlns:a16="http://schemas.microsoft.com/office/drawing/2014/main" id="{21BCFE0D-980D-A6DD-2B9F-879EDB5142E3}"/>
                </a:ext>
              </a:extLst>
            </p:cNvPr>
            <p:cNvSpPr/>
            <p:nvPr/>
          </p:nvSpPr>
          <p:spPr>
            <a:xfrm>
              <a:off x="0" y="0"/>
              <a:ext cx="3326095" cy="943249"/>
            </a:xfrm>
            <a:custGeom>
              <a:avLst/>
              <a:gdLst/>
              <a:ahLst/>
              <a:cxnLst/>
              <a:rect l="l" t="t" r="r" b="b"/>
              <a:pathLst>
                <a:path w="3326095" h="943249">
                  <a:moveTo>
                    <a:pt x="0" y="0"/>
                  </a:moveTo>
                  <a:lnTo>
                    <a:pt x="3326095" y="0"/>
                  </a:lnTo>
                  <a:lnTo>
                    <a:pt x="3326095" y="943249"/>
                  </a:lnTo>
                  <a:lnTo>
                    <a:pt x="0" y="943249"/>
                  </a:lnTo>
                  <a:close/>
                </a:path>
              </a:pathLst>
            </a:custGeom>
            <a:solidFill>
              <a:srgbClr val="98C4EC"/>
            </a:solidFill>
          </p:spPr>
          <p:txBody>
            <a:bodyPr/>
            <a:lstStyle/>
            <a:p>
              <a:endParaRPr lang="en-US">
                <a:latin typeface="Times New Roman" panose="02020603050405020304" pitchFamily="18" charset="0"/>
                <a:cs typeface="Times New Roman" panose="02020603050405020304" pitchFamily="18" charset="0"/>
              </a:endParaRPr>
            </a:p>
          </p:txBody>
        </p:sp>
        <p:sp>
          <p:nvSpPr>
            <p:cNvPr id="6" name="TextBox 4">
              <a:extLst>
                <a:ext uri="{FF2B5EF4-FFF2-40B4-BE49-F238E27FC236}">
                  <a16:creationId xmlns:a16="http://schemas.microsoft.com/office/drawing/2014/main" id="{7C3DC391-C677-E6A0-7FDF-77CF744B908A}"/>
                </a:ext>
              </a:extLst>
            </p:cNvPr>
            <p:cNvSpPr txBox="1"/>
            <p:nvPr/>
          </p:nvSpPr>
          <p:spPr>
            <a:xfrm>
              <a:off x="0" y="-19050"/>
              <a:ext cx="3326094" cy="962299"/>
            </a:xfrm>
            <a:prstGeom prst="rect">
              <a:avLst/>
            </a:prstGeom>
          </p:spPr>
          <p:txBody>
            <a:bodyPr lIns="50800" tIns="50800" rIns="50800" bIns="50800" rtlCol="0" anchor="ctr"/>
            <a:lstStyle/>
            <a:p>
              <a:pPr algn="l">
                <a:lnSpc>
                  <a:spcPts val="2600"/>
                </a:lnSpc>
              </a:pPr>
              <a:endParaRPr>
                <a:latin typeface="Times New Roman" panose="02020603050405020304" pitchFamily="18" charset="0"/>
                <a:cs typeface="Times New Roman" panose="02020603050405020304" pitchFamily="18" charset="0"/>
              </a:endParaRPr>
            </a:p>
          </p:txBody>
        </p:sp>
      </p:grpSp>
      <p:grpSp>
        <p:nvGrpSpPr>
          <p:cNvPr id="7" name="Group 11">
            <a:extLst>
              <a:ext uri="{FF2B5EF4-FFF2-40B4-BE49-F238E27FC236}">
                <a16:creationId xmlns:a16="http://schemas.microsoft.com/office/drawing/2014/main" id="{97099CE2-201E-8560-05B5-C3CA9AEE84F9}"/>
              </a:ext>
            </a:extLst>
          </p:cNvPr>
          <p:cNvGrpSpPr/>
          <p:nvPr/>
        </p:nvGrpSpPr>
        <p:grpSpPr>
          <a:xfrm>
            <a:off x="12628765" y="0"/>
            <a:ext cx="5659235" cy="952500"/>
            <a:chOff x="0" y="0"/>
            <a:chExt cx="1490498" cy="943249"/>
          </a:xfrm>
        </p:grpSpPr>
        <p:sp>
          <p:nvSpPr>
            <p:cNvPr id="8" name="Freeform 12">
              <a:extLst>
                <a:ext uri="{FF2B5EF4-FFF2-40B4-BE49-F238E27FC236}">
                  <a16:creationId xmlns:a16="http://schemas.microsoft.com/office/drawing/2014/main" id="{5D826732-1AB5-A04C-3F99-47D28BEAB919}"/>
                </a:ext>
              </a:extLst>
            </p:cNvPr>
            <p:cNvSpPr/>
            <p:nvPr/>
          </p:nvSpPr>
          <p:spPr>
            <a:xfrm>
              <a:off x="0" y="0"/>
              <a:ext cx="1490498" cy="943249"/>
            </a:xfrm>
            <a:custGeom>
              <a:avLst/>
              <a:gdLst/>
              <a:ahLst/>
              <a:cxnLst/>
              <a:rect l="l" t="t" r="r" b="b"/>
              <a:pathLst>
                <a:path w="1490498" h="943249">
                  <a:moveTo>
                    <a:pt x="0" y="0"/>
                  </a:moveTo>
                  <a:lnTo>
                    <a:pt x="1490498" y="0"/>
                  </a:lnTo>
                  <a:lnTo>
                    <a:pt x="1490498" y="943249"/>
                  </a:lnTo>
                  <a:lnTo>
                    <a:pt x="0" y="943249"/>
                  </a:lnTo>
                  <a:close/>
                </a:path>
              </a:pathLst>
            </a:custGeom>
            <a:solidFill>
              <a:srgbClr val="FF3B4B"/>
            </a:solidFill>
          </p:spPr>
          <p:txBody>
            <a:bodyPr/>
            <a:lstStyle/>
            <a:p>
              <a:endParaRPr lang="en-US">
                <a:latin typeface="Times New Roman" panose="02020603050405020304" pitchFamily="18" charset="0"/>
                <a:cs typeface="Times New Roman" panose="02020603050405020304" pitchFamily="18" charset="0"/>
              </a:endParaRPr>
            </a:p>
          </p:txBody>
        </p:sp>
        <p:sp>
          <p:nvSpPr>
            <p:cNvPr id="9" name="TextBox 13">
              <a:extLst>
                <a:ext uri="{FF2B5EF4-FFF2-40B4-BE49-F238E27FC236}">
                  <a16:creationId xmlns:a16="http://schemas.microsoft.com/office/drawing/2014/main" id="{572E38FC-F9FA-3809-9380-5CE323F09CE6}"/>
                </a:ext>
              </a:extLst>
            </p:cNvPr>
            <p:cNvSpPr txBox="1"/>
            <p:nvPr/>
          </p:nvSpPr>
          <p:spPr>
            <a:xfrm>
              <a:off x="0" y="-19050"/>
              <a:ext cx="1490498" cy="962299"/>
            </a:xfrm>
            <a:prstGeom prst="rect">
              <a:avLst/>
            </a:prstGeom>
          </p:spPr>
          <p:txBody>
            <a:bodyPr lIns="50800" tIns="50800" rIns="50800" bIns="50800" rtlCol="0" anchor="ctr"/>
            <a:lstStyle/>
            <a:p>
              <a:pPr algn="l">
                <a:lnSpc>
                  <a:spcPts val="2600"/>
                </a:lnSpc>
              </a:pPr>
              <a:endParaRPr>
                <a:latin typeface="Times New Roman" panose="02020603050405020304" pitchFamily="18" charset="0"/>
                <a:cs typeface="Times New Roman" panose="02020603050405020304" pitchFamily="18" charset="0"/>
              </a:endParaRPr>
            </a:p>
          </p:txBody>
        </p:sp>
      </p:grpSp>
      <p:sp>
        <p:nvSpPr>
          <p:cNvPr id="10" name="TextBox 10">
            <a:extLst>
              <a:ext uri="{FF2B5EF4-FFF2-40B4-BE49-F238E27FC236}">
                <a16:creationId xmlns:a16="http://schemas.microsoft.com/office/drawing/2014/main" id="{5C217911-A169-C0E9-A5D6-D1FD0306D5BB}"/>
              </a:ext>
            </a:extLst>
          </p:cNvPr>
          <p:cNvSpPr txBox="1"/>
          <p:nvPr/>
        </p:nvSpPr>
        <p:spPr>
          <a:xfrm>
            <a:off x="457200" y="67516"/>
            <a:ext cx="12326015" cy="817468"/>
          </a:xfrm>
          <a:prstGeom prst="rect">
            <a:avLst/>
          </a:prstGeom>
        </p:spPr>
        <p:txBody>
          <a:bodyPr wrap="square" lIns="0" tIns="0" rIns="0" bIns="0" rtlCol="0" anchor="t">
            <a:spAutoFit/>
          </a:bodyPr>
          <a:lstStyle/>
          <a:p>
            <a:pPr marL="0" lvl="0" indent="0" algn="l">
              <a:lnSpc>
                <a:spcPts val="6599"/>
              </a:lnSpc>
              <a:spcBef>
                <a:spcPct val="0"/>
              </a:spcBef>
            </a:pPr>
            <a:r>
              <a:rPr lang="en-US" sz="5499" u="none">
                <a:solidFill>
                  <a:srgbClr val="000000"/>
                </a:solidFill>
                <a:latin typeface="Times New Roman" panose="02020603050405020304" pitchFamily="18" charset="0"/>
                <a:ea typeface="Gordita"/>
                <a:cs typeface="Times New Roman" panose="02020603050405020304" pitchFamily="18" charset="0"/>
                <a:sym typeface="Gordita"/>
              </a:rPr>
              <a:t>Bước 5: </a:t>
            </a:r>
            <a:r>
              <a:rPr lang="en-US" sz="5499">
                <a:solidFill>
                  <a:srgbClr val="000000"/>
                </a:solidFill>
                <a:latin typeface="Times New Roman" panose="02020603050405020304" pitchFamily="18" charset="0"/>
                <a:ea typeface="Gordita"/>
                <a:cs typeface="Times New Roman" panose="02020603050405020304" pitchFamily="18" charset="0"/>
                <a:sym typeface="Gordita"/>
              </a:rPr>
              <a:t>Nhận xét</a:t>
            </a:r>
            <a:endParaRPr lang="en-US" sz="5499" u="none">
              <a:solidFill>
                <a:srgbClr val="000000"/>
              </a:solidFill>
              <a:latin typeface="Times New Roman" panose="02020603050405020304" pitchFamily="18" charset="0"/>
              <a:ea typeface="Gordita"/>
              <a:cs typeface="Times New Roman" panose="02020603050405020304" pitchFamily="18" charset="0"/>
              <a:sym typeface="Gordita"/>
            </a:endParaRPr>
          </a:p>
        </p:txBody>
      </p:sp>
      <p:pic>
        <p:nvPicPr>
          <p:cNvPr id="12" name="Picture 11">
            <a:extLst>
              <a:ext uri="{FF2B5EF4-FFF2-40B4-BE49-F238E27FC236}">
                <a16:creationId xmlns:a16="http://schemas.microsoft.com/office/drawing/2014/main" id="{7A4D43C3-82CC-DCC1-9977-6F81F5E5C1E2}"/>
              </a:ext>
            </a:extLst>
          </p:cNvPr>
          <p:cNvPicPr>
            <a:picLocks noChangeAspect="1"/>
          </p:cNvPicPr>
          <p:nvPr/>
        </p:nvPicPr>
        <p:blipFill>
          <a:blip r:embed="rId3"/>
          <a:stretch>
            <a:fillRect/>
          </a:stretch>
        </p:blipFill>
        <p:spPr>
          <a:xfrm>
            <a:off x="8839200" y="2095500"/>
            <a:ext cx="9306237" cy="3358387"/>
          </a:xfrm>
          <a:prstGeom prst="rect">
            <a:avLst/>
          </a:prstGeom>
        </p:spPr>
      </p:pic>
      <p:grpSp>
        <p:nvGrpSpPr>
          <p:cNvPr id="13" name="Group 6">
            <a:extLst>
              <a:ext uri="{FF2B5EF4-FFF2-40B4-BE49-F238E27FC236}">
                <a16:creationId xmlns:a16="http://schemas.microsoft.com/office/drawing/2014/main" id="{C7EB0512-BFFE-8494-4BC9-40CD805EEEDA}"/>
              </a:ext>
            </a:extLst>
          </p:cNvPr>
          <p:cNvGrpSpPr/>
          <p:nvPr/>
        </p:nvGrpSpPr>
        <p:grpSpPr>
          <a:xfrm>
            <a:off x="762000" y="6819900"/>
            <a:ext cx="7826160" cy="2378650"/>
            <a:chOff x="0" y="0"/>
            <a:chExt cx="1471405" cy="1766084"/>
          </a:xfrm>
          <a:solidFill>
            <a:schemeClr val="bg1">
              <a:lumMod val="95000"/>
            </a:schemeClr>
          </a:solidFill>
        </p:grpSpPr>
        <p:sp>
          <p:nvSpPr>
            <p:cNvPr id="14" name="Freeform 7">
              <a:extLst>
                <a:ext uri="{FF2B5EF4-FFF2-40B4-BE49-F238E27FC236}">
                  <a16:creationId xmlns:a16="http://schemas.microsoft.com/office/drawing/2014/main" id="{58ACCD0D-6B73-2C3F-5088-9B20F1363751}"/>
                </a:ext>
              </a:extLst>
            </p:cNvPr>
            <p:cNvSpPr/>
            <p:nvPr/>
          </p:nvSpPr>
          <p:spPr>
            <a:xfrm>
              <a:off x="0" y="0"/>
              <a:ext cx="1471405" cy="1766084"/>
            </a:xfrm>
            <a:custGeom>
              <a:avLst/>
              <a:gdLst/>
              <a:ahLst/>
              <a:cxnLst/>
              <a:rect l="l" t="t" r="r" b="b"/>
              <a:pathLst>
                <a:path w="1471405" h="1766084">
                  <a:moveTo>
                    <a:pt x="0" y="0"/>
                  </a:moveTo>
                  <a:lnTo>
                    <a:pt x="1471405" y="0"/>
                  </a:lnTo>
                  <a:lnTo>
                    <a:pt x="1471405" y="1766084"/>
                  </a:lnTo>
                  <a:lnTo>
                    <a:pt x="0" y="1766084"/>
                  </a:lnTo>
                  <a:close/>
                </a:path>
              </a:pathLst>
            </a:custGeom>
          </p:spPr>
          <p:style>
            <a:lnRef idx="2">
              <a:schemeClr val="accent6"/>
            </a:lnRef>
            <a:fillRef idx="1">
              <a:schemeClr val="lt1"/>
            </a:fillRef>
            <a:effectRef idx="0">
              <a:schemeClr val="accent6"/>
            </a:effectRef>
            <a:fontRef idx="minor">
              <a:schemeClr val="dk1"/>
            </a:fontRef>
          </p:style>
          <p:txBody>
            <a:bodyPr/>
            <a:lstStyle/>
            <a:p>
              <a:endParaRPr lang="en-US">
                <a:latin typeface="Times New Roman" panose="02020603050405020304" pitchFamily="18" charset="0"/>
                <a:cs typeface="Times New Roman" panose="02020603050405020304" pitchFamily="18" charset="0"/>
              </a:endParaRPr>
            </a:p>
          </p:txBody>
        </p:sp>
        <p:sp>
          <p:nvSpPr>
            <p:cNvPr id="15" name="TextBox 8">
              <a:extLst>
                <a:ext uri="{FF2B5EF4-FFF2-40B4-BE49-F238E27FC236}">
                  <a16:creationId xmlns:a16="http://schemas.microsoft.com/office/drawing/2014/main" id="{FED65458-8AFE-134B-1D4F-99A614FF860D}"/>
                </a:ext>
              </a:extLst>
            </p:cNvPr>
            <p:cNvSpPr txBox="1"/>
            <p:nvPr/>
          </p:nvSpPr>
          <p:spPr>
            <a:xfrm>
              <a:off x="0" y="-19050"/>
              <a:ext cx="1471405" cy="1785134"/>
            </a:xfrm>
            <a:prstGeom prst="rect">
              <a:avLst/>
            </a:prstGeom>
          </p:spPr>
          <p:style>
            <a:lnRef idx="2">
              <a:schemeClr val="accent6"/>
            </a:lnRef>
            <a:fillRef idx="1">
              <a:schemeClr val="lt1"/>
            </a:fillRef>
            <a:effectRef idx="0">
              <a:schemeClr val="accent6"/>
            </a:effectRef>
            <a:fontRef idx="minor">
              <a:schemeClr val="dk1"/>
            </a:fontRef>
          </p:style>
          <p:txBody>
            <a:bodyPr lIns="50800" tIns="50800" rIns="50800" bIns="50800" rtlCol="0" anchor="ctr"/>
            <a:lstStyle/>
            <a:p>
              <a:pPr algn="l">
                <a:lnSpc>
                  <a:spcPts val="2600"/>
                </a:lnSpc>
              </a:pPr>
              <a:endParaRPr>
                <a:latin typeface="Times New Roman" panose="02020603050405020304" pitchFamily="18" charset="0"/>
                <a:cs typeface="Times New Roman" panose="02020603050405020304" pitchFamily="18" charset="0"/>
              </a:endParaRPr>
            </a:p>
          </p:txBody>
        </p:sp>
      </p:grpSp>
      <p:sp>
        <p:nvSpPr>
          <p:cNvPr id="16" name="TextBox 10">
            <a:extLst>
              <a:ext uri="{FF2B5EF4-FFF2-40B4-BE49-F238E27FC236}">
                <a16:creationId xmlns:a16="http://schemas.microsoft.com/office/drawing/2014/main" id="{4B239F95-25A1-8239-AB92-E3BA5C51CEC2}"/>
              </a:ext>
            </a:extLst>
          </p:cNvPr>
          <p:cNvSpPr txBox="1"/>
          <p:nvPr/>
        </p:nvSpPr>
        <p:spPr>
          <a:xfrm>
            <a:off x="948689" y="6864969"/>
            <a:ext cx="7452782" cy="742383"/>
          </a:xfrm>
          <a:prstGeom prst="rect">
            <a:avLst/>
          </a:prstGeom>
        </p:spPr>
        <p:txBody>
          <a:bodyPr wrap="square" lIns="0" tIns="0" rIns="0" bIns="0" rtlCol="0" anchor="t">
            <a:spAutoFit/>
          </a:bodyPr>
          <a:lstStyle/>
          <a:p>
            <a:pPr algn="l">
              <a:lnSpc>
                <a:spcPts val="2990"/>
              </a:lnSpc>
            </a:pPr>
            <a:r>
              <a:rPr lang="en-US" sz="2300">
                <a:solidFill>
                  <a:srgbClr val="000000"/>
                </a:solidFill>
                <a:latin typeface="Times New Roman" panose="02020603050405020304" pitchFamily="18" charset="0"/>
                <a:ea typeface="Gordita"/>
                <a:cs typeface="Times New Roman" panose="02020603050405020304" pitchFamily="18" charset="0"/>
                <a:sym typeface="Gordita"/>
              </a:rPr>
              <a:t>Top các nhà cung cấp Voucher được khách hàng sử dụng nhiều nhất (Được đánh giá bằng tỷ lệ Redeemed Rate)</a:t>
            </a:r>
          </a:p>
        </p:txBody>
      </p:sp>
      <p:grpSp>
        <p:nvGrpSpPr>
          <p:cNvPr id="17" name="Group 6">
            <a:extLst>
              <a:ext uri="{FF2B5EF4-FFF2-40B4-BE49-F238E27FC236}">
                <a16:creationId xmlns:a16="http://schemas.microsoft.com/office/drawing/2014/main" id="{E2923F84-1DD3-939B-51D4-26A485AA8B27}"/>
              </a:ext>
            </a:extLst>
          </p:cNvPr>
          <p:cNvGrpSpPr/>
          <p:nvPr/>
        </p:nvGrpSpPr>
        <p:grpSpPr>
          <a:xfrm>
            <a:off x="9350162" y="6808281"/>
            <a:ext cx="7826160" cy="2378650"/>
            <a:chOff x="0" y="0"/>
            <a:chExt cx="1471405" cy="1766084"/>
          </a:xfrm>
          <a:solidFill>
            <a:schemeClr val="bg1">
              <a:lumMod val="95000"/>
            </a:schemeClr>
          </a:solidFill>
        </p:grpSpPr>
        <p:sp>
          <p:nvSpPr>
            <p:cNvPr id="18" name="Freeform 7">
              <a:extLst>
                <a:ext uri="{FF2B5EF4-FFF2-40B4-BE49-F238E27FC236}">
                  <a16:creationId xmlns:a16="http://schemas.microsoft.com/office/drawing/2014/main" id="{4115416F-78DD-C32F-807A-BA1B909757A3}"/>
                </a:ext>
              </a:extLst>
            </p:cNvPr>
            <p:cNvSpPr/>
            <p:nvPr/>
          </p:nvSpPr>
          <p:spPr>
            <a:xfrm>
              <a:off x="0" y="0"/>
              <a:ext cx="1471405" cy="1766084"/>
            </a:xfrm>
            <a:custGeom>
              <a:avLst/>
              <a:gdLst/>
              <a:ahLst/>
              <a:cxnLst/>
              <a:rect l="l" t="t" r="r" b="b"/>
              <a:pathLst>
                <a:path w="1471405" h="1766084">
                  <a:moveTo>
                    <a:pt x="0" y="0"/>
                  </a:moveTo>
                  <a:lnTo>
                    <a:pt x="1471405" y="0"/>
                  </a:lnTo>
                  <a:lnTo>
                    <a:pt x="1471405" y="1766084"/>
                  </a:lnTo>
                  <a:lnTo>
                    <a:pt x="0" y="1766084"/>
                  </a:lnTo>
                  <a:close/>
                </a:path>
              </a:pathLst>
            </a:custGeom>
          </p:spPr>
          <p:style>
            <a:lnRef idx="2">
              <a:schemeClr val="accent6"/>
            </a:lnRef>
            <a:fillRef idx="1">
              <a:schemeClr val="lt1"/>
            </a:fillRef>
            <a:effectRef idx="0">
              <a:schemeClr val="accent6"/>
            </a:effectRef>
            <a:fontRef idx="minor">
              <a:schemeClr val="dk1"/>
            </a:fontRef>
          </p:style>
          <p:txBody>
            <a:bodyPr/>
            <a:lstStyle/>
            <a:p>
              <a:endParaRPr lang="en-US">
                <a:latin typeface="Times New Roman" panose="02020603050405020304" pitchFamily="18" charset="0"/>
                <a:cs typeface="Times New Roman" panose="02020603050405020304" pitchFamily="18" charset="0"/>
              </a:endParaRPr>
            </a:p>
          </p:txBody>
        </p:sp>
        <p:sp>
          <p:nvSpPr>
            <p:cNvPr id="19" name="TextBox 8">
              <a:extLst>
                <a:ext uri="{FF2B5EF4-FFF2-40B4-BE49-F238E27FC236}">
                  <a16:creationId xmlns:a16="http://schemas.microsoft.com/office/drawing/2014/main" id="{2895168D-40FE-3C5B-B8BA-E3C1D8CA8392}"/>
                </a:ext>
              </a:extLst>
            </p:cNvPr>
            <p:cNvSpPr txBox="1"/>
            <p:nvPr/>
          </p:nvSpPr>
          <p:spPr>
            <a:xfrm>
              <a:off x="0" y="-19050"/>
              <a:ext cx="1471405" cy="1785134"/>
            </a:xfrm>
            <a:prstGeom prst="rect">
              <a:avLst/>
            </a:prstGeom>
          </p:spPr>
          <p:style>
            <a:lnRef idx="2">
              <a:schemeClr val="accent6"/>
            </a:lnRef>
            <a:fillRef idx="1">
              <a:schemeClr val="lt1"/>
            </a:fillRef>
            <a:effectRef idx="0">
              <a:schemeClr val="accent6"/>
            </a:effectRef>
            <a:fontRef idx="minor">
              <a:schemeClr val="dk1"/>
            </a:fontRef>
          </p:style>
          <p:txBody>
            <a:bodyPr lIns="50800" tIns="50800" rIns="50800" bIns="50800" rtlCol="0" anchor="ctr"/>
            <a:lstStyle/>
            <a:p>
              <a:pPr algn="l">
                <a:lnSpc>
                  <a:spcPts val="2600"/>
                </a:lnSpc>
              </a:pPr>
              <a:endParaRPr>
                <a:latin typeface="Times New Roman" panose="02020603050405020304" pitchFamily="18" charset="0"/>
                <a:cs typeface="Times New Roman" panose="02020603050405020304" pitchFamily="18" charset="0"/>
              </a:endParaRPr>
            </a:p>
          </p:txBody>
        </p:sp>
      </p:grpSp>
      <p:sp>
        <p:nvSpPr>
          <p:cNvPr id="20" name="TextBox 10">
            <a:extLst>
              <a:ext uri="{FF2B5EF4-FFF2-40B4-BE49-F238E27FC236}">
                <a16:creationId xmlns:a16="http://schemas.microsoft.com/office/drawing/2014/main" id="{575FCBEC-DC9D-0687-6613-53B682CFDE7B}"/>
              </a:ext>
            </a:extLst>
          </p:cNvPr>
          <p:cNvSpPr txBox="1"/>
          <p:nvPr/>
        </p:nvSpPr>
        <p:spPr>
          <a:xfrm>
            <a:off x="9536851" y="6853350"/>
            <a:ext cx="7452782" cy="742383"/>
          </a:xfrm>
          <a:prstGeom prst="rect">
            <a:avLst/>
          </a:prstGeom>
        </p:spPr>
        <p:txBody>
          <a:bodyPr wrap="square" lIns="0" tIns="0" rIns="0" bIns="0" rtlCol="0" anchor="t">
            <a:spAutoFit/>
          </a:bodyPr>
          <a:lstStyle/>
          <a:p>
            <a:pPr algn="l">
              <a:lnSpc>
                <a:spcPts val="2990"/>
              </a:lnSpc>
            </a:pPr>
            <a:r>
              <a:rPr lang="en-US" sz="2300">
                <a:solidFill>
                  <a:srgbClr val="000000"/>
                </a:solidFill>
                <a:latin typeface="Times New Roman" panose="02020603050405020304" pitchFamily="18" charset="0"/>
                <a:ea typeface="Gordita"/>
                <a:cs typeface="Times New Roman" panose="02020603050405020304" pitchFamily="18" charset="0"/>
                <a:sym typeface="Gordita"/>
              </a:rPr>
              <a:t>Top các Voucher được khách hàng sử dụng nhiều nhất (Được đánh giá bằng tỷ lệ Redeemed Rate)</a:t>
            </a:r>
          </a:p>
        </p:txBody>
      </p:sp>
    </p:spTree>
    <p:extLst>
      <p:ext uri="{BB962C8B-B14F-4D97-AF65-F5344CB8AC3E}">
        <p14:creationId xmlns:p14="http://schemas.microsoft.com/office/powerpoint/2010/main" val="29097203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7620" y="-72330"/>
            <a:ext cx="18288000" cy="2211104"/>
            <a:chOff x="0" y="0"/>
            <a:chExt cx="4816593" cy="943249"/>
          </a:xfrm>
        </p:grpSpPr>
        <p:sp>
          <p:nvSpPr>
            <p:cNvPr id="3" name="Freeform 3"/>
            <p:cNvSpPr/>
            <p:nvPr/>
          </p:nvSpPr>
          <p:spPr>
            <a:xfrm>
              <a:off x="0" y="0"/>
              <a:ext cx="4816592" cy="943249"/>
            </a:xfrm>
            <a:custGeom>
              <a:avLst/>
              <a:gdLst/>
              <a:ahLst/>
              <a:cxnLst/>
              <a:rect l="l" t="t" r="r" b="b"/>
              <a:pathLst>
                <a:path w="4816592" h="943249">
                  <a:moveTo>
                    <a:pt x="0" y="0"/>
                  </a:moveTo>
                  <a:lnTo>
                    <a:pt x="4816592" y="0"/>
                  </a:lnTo>
                  <a:lnTo>
                    <a:pt x="4816592" y="943249"/>
                  </a:lnTo>
                  <a:lnTo>
                    <a:pt x="0" y="943249"/>
                  </a:lnTo>
                  <a:close/>
                </a:path>
              </a:pathLst>
            </a:custGeom>
            <a:solidFill>
              <a:srgbClr val="E1E3DE"/>
            </a:solidFill>
          </p:spPr>
          <p:txBody>
            <a:bodyPr/>
            <a:lstStyle/>
            <a:p>
              <a:endParaRPr lang="en-US">
                <a:latin typeface="Times New Roman" panose="02020603050405020304" pitchFamily="18" charset="0"/>
                <a:cs typeface="Times New Roman" panose="02020603050405020304" pitchFamily="18" charset="0"/>
              </a:endParaRPr>
            </a:p>
          </p:txBody>
        </p:sp>
        <p:sp>
          <p:nvSpPr>
            <p:cNvPr id="4" name="TextBox 4"/>
            <p:cNvSpPr txBox="1"/>
            <p:nvPr/>
          </p:nvSpPr>
          <p:spPr>
            <a:xfrm>
              <a:off x="0" y="-19050"/>
              <a:ext cx="4816593" cy="962299"/>
            </a:xfrm>
            <a:prstGeom prst="rect">
              <a:avLst/>
            </a:prstGeom>
          </p:spPr>
          <p:txBody>
            <a:bodyPr lIns="50800" tIns="50800" rIns="50800" bIns="50800" rtlCol="0" anchor="ctr"/>
            <a:lstStyle/>
            <a:p>
              <a:pPr algn="l">
                <a:lnSpc>
                  <a:spcPts val="2600"/>
                </a:lnSpc>
              </a:pPr>
              <a:endParaRPr>
                <a:latin typeface="Times New Roman" panose="02020603050405020304" pitchFamily="18" charset="0"/>
                <a:cs typeface="Times New Roman" panose="02020603050405020304" pitchFamily="18" charset="0"/>
              </a:endParaRPr>
            </a:p>
          </p:txBody>
        </p:sp>
      </p:grpSp>
      <p:sp>
        <p:nvSpPr>
          <p:cNvPr id="5" name="Freeform 5"/>
          <p:cNvSpPr/>
          <p:nvPr/>
        </p:nvSpPr>
        <p:spPr>
          <a:xfrm>
            <a:off x="-868621" y="7881491"/>
            <a:ext cx="11366851" cy="3238500"/>
          </a:xfrm>
          <a:custGeom>
            <a:avLst/>
            <a:gdLst/>
            <a:ahLst/>
            <a:cxnLst/>
            <a:rect l="l" t="t" r="r" b="b"/>
            <a:pathLst>
              <a:path w="11366851" h="3238500">
                <a:moveTo>
                  <a:pt x="0" y="0"/>
                </a:moveTo>
                <a:lnTo>
                  <a:pt x="11366851" y="0"/>
                </a:lnTo>
                <a:lnTo>
                  <a:pt x="11366851" y="3238500"/>
                </a:lnTo>
                <a:lnTo>
                  <a:pt x="0" y="3238500"/>
                </a:lnTo>
                <a:lnTo>
                  <a:pt x="0" y="0"/>
                </a:lnTo>
                <a:close/>
              </a:path>
            </a:pathLst>
          </a:custGeom>
          <a:blipFill>
            <a:blip r:embed="rId2"/>
            <a:stretch>
              <a:fillRect b="-154117"/>
            </a:stretch>
          </a:blipFill>
        </p:spPr>
        <p:txBody>
          <a:bodyPr/>
          <a:lstStyle/>
          <a:p>
            <a:endParaRPr lang="en-US">
              <a:latin typeface="Times New Roman" panose="02020603050405020304" pitchFamily="18" charset="0"/>
              <a:cs typeface="Times New Roman" panose="02020603050405020304" pitchFamily="18" charset="0"/>
            </a:endParaRPr>
          </a:p>
        </p:txBody>
      </p:sp>
      <p:grpSp>
        <p:nvGrpSpPr>
          <p:cNvPr id="6" name="Group 6"/>
          <p:cNvGrpSpPr/>
          <p:nvPr/>
        </p:nvGrpSpPr>
        <p:grpSpPr>
          <a:xfrm>
            <a:off x="391448" y="6990358"/>
            <a:ext cx="11952951" cy="3183034"/>
            <a:chOff x="0" y="0"/>
            <a:chExt cx="1471405" cy="1766084"/>
          </a:xfrm>
          <a:solidFill>
            <a:schemeClr val="bg1">
              <a:lumMod val="95000"/>
            </a:schemeClr>
          </a:solidFill>
        </p:grpSpPr>
        <p:sp>
          <p:nvSpPr>
            <p:cNvPr id="7" name="Freeform 7"/>
            <p:cNvSpPr/>
            <p:nvPr/>
          </p:nvSpPr>
          <p:spPr>
            <a:xfrm>
              <a:off x="0" y="0"/>
              <a:ext cx="1471405" cy="1766084"/>
            </a:xfrm>
            <a:custGeom>
              <a:avLst/>
              <a:gdLst/>
              <a:ahLst/>
              <a:cxnLst/>
              <a:rect l="l" t="t" r="r" b="b"/>
              <a:pathLst>
                <a:path w="1471405" h="1766084">
                  <a:moveTo>
                    <a:pt x="0" y="0"/>
                  </a:moveTo>
                  <a:lnTo>
                    <a:pt x="1471405" y="0"/>
                  </a:lnTo>
                  <a:lnTo>
                    <a:pt x="1471405" y="1766084"/>
                  </a:lnTo>
                  <a:lnTo>
                    <a:pt x="0" y="1766084"/>
                  </a:lnTo>
                  <a:close/>
                </a:path>
              </a:pathLst>
            </a:custGeom>
          </p:spPr>
          <p:style>
            <a:lnRef idx="2">
              <a:schemeClr val="accent6"/>
            </a:lnRef>
            <a:fillRef idx="1">
              <a:schemeClr val="lt1"/>
            </a:fillRef>
            <a:effectRef idx="0">
              <a:schemeClr val="accent6"/>
            </a:effectRef>
            <a:fontRef idx="minor">
              <a:schemeClr val="dk1"/>
            </a:fontRef>
          </p:style>
          <p:txBody>
            <a:bodyPr/>
            <a:lstStyle/>
            <a:p>
              <a:endParaRPr lang="en-US">
                <a:latin typeface="Times New Roman" panose="02020603050405020304" pitchFamily="18" charset="0"/>
                <a:cs typeface="Times New Roman" panose="02020603050405020304" pitchFamily="18" charset="0"/>
              </a:endParaRPr>
            </a:p>
          </p:txBody>
        </p:sp>
        <p:sp>
          <p:nvSpPr>
            <p:cNvPr id="8" name="TextBox 8"/>
            <p:cNvSpPr txBox="1"/>
            <p:nvPr/>
          </p:nvSpPr>
          <p:spPr>
            <a:xfrm>
              <a:off x="0" y="-19050"/>
              <a:ext cx="1471405" cy="1785134"/>
            </a:xfrm>
            <a:prstGeom prst="rect">
              <a:avLst/>
            </a:prstGeom>
          </p:spPr>
          <p:style>
            <a:lnRef idx="2">
              <a:schemeClr val="accent6"/>
            </a:lnRef>
            <a:fillRef idx="1">
              <a:schemeClr val="lt1"/>
            </a:fillRef>
            <a:effectRef idx="0">
              <a:schemeClr val="accent6"/>
            </a:effectRef>
            <a:fontRef idx="minor">
              <a:schemeClr val="dk1"/>
            </a:fontRef>
          </p:style>
          <p:txBody>
            <a:bodyPr lIns="50800" tIns="50800" rIns="50800" bIns="50800" rtlCol="0" anchor="ctr"/>
            <a:lstStyle/>
            <a:p>
              <a:pPr algn="l">
                <a:lnSpc>
                  <a:spcPts val="2600"/>
                </a:lnSpc>
              </a:pPr>
              <a:endParaRPr>
                <a:latin typeface="Times New Roman" panose="02020603050405020304" pitchFamily="18" charset="0"/>
                <a:cs typeface="Times New Roman" panose="02020603050405020304" pitchFamily="18" charset="0"/>
              </a:endParaRPr>
            </a:p>
          </p:txBody>
        </p:sp>
      </p:grpSp>
      <p:sp>
        <p:nvSpPr>
          <p:cNvPr id="10" name="TextBox 10"/>
          <p:cNvSpPr txBox="1"/>
          <p:nvPr/>
        </p:nvSpPr>
        <p:spPr>
          <a:xfrm>
            <a:off x="533860" y="7235991"/>
            <a:ext cx="11561043" cy="357662"/>
          </a:xfrm>
          <a:prstGeom prst="rect">
            <a:avLst/>
          </a:prstGeom>
        </p:spPr>
        <p:txBody>
          <a:bodyPr wrap="square" lIns="0" tIns="0" rIns="0" bIns="0" rtlCol="0" anchor="t">
            <a:spAutoFit/>
          </a:bodyPr>
          <a:lstStyle/>
          <a:p>
            <a:pPr algn="l">
              <a:lnSpc>
                <a:spcPts val="2990"/>
              </a:lnSpc>
            </a:pPr>
            <a:r>
              <a:rPr lang="en-US" sz="2300">
                <a:solidFill>
                  <a:srgbClr val="000000"/>
                </a:solidFill>
                <a:latin typeface="Times New Roman" panose="02020603050405020304" pitchFamily="18" charset="0"/>
                <a:ea typeface="Gordita"/>
                <a:cs typeface="Times New Roman" panose="02020603050405020304" pitchFamily="18" charset="0"/>
                <a:sym typeface="Gordita"/>
              </a:rPr>
              <a:t>Ví dụ phân tích cho Category: Ẩm thực và Sub Category: Đồ uống trong Tháng 1 và 2 năm 2024</a:t>
            </a:r>
          </a:p>
        </p:txBody>
      </p:sp>
      <p:sp>
        <p:nvSpPr>
          <p:cNvPr id="11" name="TextBox 11"/>
          <p:cNvSpPr txBox="1"/>
          <p:nvPr/>
        </p:nvSpPr>
        <p:spPr>
          <a:xfrm>
            <a:off x="381000" y="1047499"/>
            <a:ext cx="17279015" cy="742960"/>
          </a:xfrm>
          <a:prstGeom prst="rect">
            <a:avLst/>
          </a:prstGeom>
        </p:spPr>
        <p:txBody>
          <a:bodyPr wrap="square" lIns="0" tIns="0" rIns="0" bIns="0" rtlCol="0" anchor="t">
            <a:spAutoFit/>
          </a:bodyPr>
          <a:lstStyle/>
          <a:p>
            <a:pPr>
              <a:lnSpc>
                <a:spcPts val="6599"/>
              </a:lnSpc>
              <a:spcBef>
                <a:spcPct val="0"/>
              </a:spcBef>
            </a:pPr>
            <a:r>
              <a:rPr lang="en-US" sz="3600">
                <a:solidFill>
                  <a:srgbClr val="000000"/>
                </a:solidFill>
                <a:latin typeface="Times New Roman" panose="02020603050405020304" pitchFamily="18" charset="0"/>
                <a:ea typeface="Gordita"/>
                <a:cs typeface="Times New Roman" panose="02020603050405020304" pitchFamily="18" charset="0"/>
                <a:sym typeface="Gordita"/>
              </a:rPr>
              <a:t>3</a:t>
            </a:r>
            <a:r>
              <a:rPr lang="en-US" sz="3600" u="none" strike="noStrike">
                <a:solidFill>
                  <a:srgbClr val="000000"/>
                </a:solidFill>
                <a:latin typeface="Times New Roman" panose="02020603050405020304" pitchFamily="18" charset="0"/>
                <a:ea typeface="Gordita"/>
                <a:cs typeface="Times New Roman" panose="02020603050405020304" pitchFamily="18" charset="0"/>
                <a:sym typeface="Gordita"/>
              </a:rPr>
              <a:t>. </a:t>
            </a:r>
            <a:r>
              <a:rPr lang="en-US" sz="3600" u="none" strike="noStrike">
                <a:effectLst/>
                <a:latin typeface="Times New Roman" panose="02020603050405020304" pitchFamily="18" charset="0"/>
                <a:ea typeface="Calibri" panose="020F0502020204030204" pitchFamily="34" charset="0"/>
                <a:cs typeface="Times New Roman" panose="02020603050405020304" pitchFamily="18" charset="0"/>
              </a:rPr>
              <a:t>Phân tích tập người dùng phù hợp cho các Category, Sub Category, Voucher</a:t>
            </a:r>
          </a:p>
        </p:txBody>
      </p:sp>
      <p:grpSp>
        <p:nvGrpSpPr>
          <p:cNvPr id="9" name="Group 2">
            <a:extLst>
              <a:ext uri="{FF2B5EF4-FFF2-40B4-BE49-F238E27FC236}">
                <a16:creationId xmlns:a16="http://schemas.microsoft.com/office/drawing/2014/main" id="{66504CAF-F527-7452-1986-81E42934D611}"/>
              </a:ext>
            </a:extLst>
          </p:cNvPr>
          <p:cNvGrpSpPr/>
          <p:nvPr/>
        </p:nvGrpSpPr>
        <p:grpSpPr>
          <a:xfrm>
            <a:off x="0" y="0"/>
            <a:ext cx="12628765" cy="952500"/>
            <a:chOff x="0" y="0"/>
            <a:chExt cx="3326094" cy="943249"/>
          </a:xfrm>
        </p:grpSpPr>
        <p:sp>
          <p:nvSpPr>
            <p:cNvPr id="12" name="Freeform 3">
              <a:extLst>
                <a:ext uri="{FF2B5EF4-FFF2-40B4-BE49-F238E27FC236}">
                  <a16:creationId xmlns:a16="http://schemas.microsoft.com/office/drawing/2014/main" id="{A52D69D9-C22F-E2DD-39A1-E28F5C712C0B}"/>
                </a:ext>
              </a:extLst>
            </p:cNvPr>
            <p:cNvSpPr/>
            <p:nvPr/>
          </p:nvSpPr>
          <p:spPr>
            <a:xfrm>
              <a:off x="0" y="0"/>
              <a:ext cx="3326095" cy="943249"/>
            </a:xfrm>
            <a:custGeom>
              <a:avLst/>
              <a:gdLst/>
              <a:ahLst/>
              <a:cxnLst/>
              <a:rect l="l" t="t" r="r" b="b"/>
              <a:pathLst>
                <a:path w="3326095" h="943249">
                  <a:moveTo>
                    <a:pt x="0" y="0"/>
                  </a:moveTo>
                  <a:lnTo>
                    <a:pt x="3326095" y="0"/>
                  </a:lnTo>
                  <a:lnTo>
                    <a:pt x="3326095" y="943249"/>
                  </a:lnTo>
                  <a:lnTo>
                    <a:pt x="0" y="943249"/>
                  </a:lnTo>
                  <a:close/>
                </a:path>
              </a:pathLst>
            </a:custGeom>
            <a:solidFill>
              <a:srgbClr val="98C4EC"/>
            </a:solidFill>
          </p:spPr>
          <p:txBody>
            <a:bodyPr/>
            <a:lstStyle/>
            <a:p>
              <a:endParaRPr lang="en-US">
                <a:latin typeface="Times New Roman" panose="02020603050405020304" pitchFamily="18" charset="0"/>
                <a:cs typeface="Times New Roman" panose="02020603050405020304" pitchFamily="18" charset="0"/>
              </a:endParaRPr>
            </a:p>
          </p:txBody>
        </p:sp>
        <p:sp>
          <p:nvSpPr>
            <p:cNvPr id="13" name="TextBox 4">
              <a:extLst>
                <a:ext uri="{FF2B5EF4-FFF2-40B4-BE49-F238E27FC236}">
                  <a16:creationId xmlns:a16="http://schemas.microsoft.com/office/drawing/2014/main" id="{1165A2CD-0C1A-AAAD-DC31-D88594515DB1}"/>
                </a:ext>
              </a:extLst>
            </p:cNvPr>
            <p:cNvSpPr txBox="1"/>
            <p:nvPr/>
          </p:nvSpPr>
          <p:spPr>
            <a:xfrm>
              <a:off x="0" y="-19050"/>
              <a:ext cx="3326094" cy="962299"/>
            </a:xfrm>
            <a:prstGeom prst="rect">
              <a:avLst/>
            </a:prstGeom>
          </p:spPr>
          <p:txBody>
            <a:bodyPr lIns="50800" tIns="50800" rIns="50800" bIns="50800" rtlCol="0" anchor="ctr"/>
            <a:lstStyle/>
            <a:p>
              <a:pPr algn="l">
                <a:lnSpc>
                  <a:spcPts val="2600"/>
                </a:lnSpc>
              </a:pPr>
              <a:endParaRPr>
                <a:latin typeface="Times New Roman" panose="02020603050405020304" pitchFamily="18" charset="0"/>
                <a:cs typeface="Times New Roman" panose="02020603050405020304" pitchFamily="18" charset="0"/>
              </a:endParaRPr>
            </a:p>
          </p:txBody>
        </p:sp>
      </p:grpSp>
      <p:grpSp>
        <p:nvGrpSpPr>
          <p:cNvPr id="14" name="Group 11">
            <a:extLst>
              <a:ext uri="{FF2B5EF4-FFF2-40B4-BE49-F238E27FC236}">
                <a16:creationId xmlns:a16="http://schemas.microsoft.com/office/drawing/2014/main" id="{D4945CF6-EA21-FBF5-2818-E7B8818F3C18}"/>
              </a:ext>
            </a:extLst>
          </p:cNvPr>
          <p:cNvGrpSpPr/>
          <p:nvPr/>
        </p:nvGrpSpPr>
        <p:grpSpPr>
          <a:xfrm>
            <a:off x="12628765" y="0"/>
            <a:ext cx="5659235" cy="952500"/>
            <a:chOff x="0" y="0"/>
            <a:chExt cx="1490498" cy="943249"/>
          </a:xfrm>
        </p:grpSpPr>
        <p:sp>
          <p:nvSpPr>
            <p:cNvPr id="20" name="Freeform 12">
              <a:extLst>
                <a:ext uri="{FF2B5EF4-FFF2-40B4-BE49-F238E27FC236}">
                  <a16:creationId xmlns:a16="http://schemas.microsoft.com/office/drawing/2014/main" id="{F246CE68-056A-A3A9-634B-BCB8AE776C12}"/>
                </a:ext>
              </a:extLst>
            </p:cNvPr>
            <p:cNvSpPr/>
            <p:nvPr/>
          </p:nvSpPr>
          <p:spPr>
            <a:xfrm>
              <a:off x="0" y="0"/>
              <a:ext cx="1490498" cy="943249"/>
            </a:xfrm>
            <a:custGeom>
              <a:avLst/>
              <a:gdLst/>
              <a:ahLst/>
              <a:cxnLst/>
              <a:rect l="l" t="t" r="r" b="b"/>
              <a:pathLst>
                <a:path w="1490498" h="943249">
                  <a:moveTo>
                    <a:pt x="0" y="0"/>
                  </a:moveTo>
                  <a:lnTo>
                    <a:pt x="1490498" y="0"/>
                  </a:lnTo>
                  <a:lnTo>
                    <a:pt x="1490498" y="943249"/>
                  </a:lnTo>
                  <a:lnTo>
                    <a:pt x="0" y="943249"/>
                  </a:lnTo>
                  <a:close/>
                </a:path>
              </a:pathLst>
            </a:custGeom>
            <a:solidFill>
              <a:srgbClr val="FF3B4B"/>
            </a:solidFill>
          </p:spPr>
          <p:txBody>
            <a:bodyPr/>
            <a:lstStyle/>
            <a:p>
              <a:endParaRPr lang="en-US">
                <a:latin typeface="Times New Roman" panose="02020603050405020304" pitchFamily="18" charset="0"/>
                <a:cs typeface="Times New Roman" panose="02020603050405020304" pitchFamily="18" charset="0"/>
              </a:endParaRPr>
            </a:p>
          </p:txBody>
        </p:sp>
        <p:sp>
          <p:nvSpPr>
            <p:cNvPr id="21" name="TextBox 13">
              <a:extLst>
                <a:ext uri="{FF2B5EF4-FFF2-40B4-BE49-F238E27FC236}">
                  <a16:creationId xmlns:a16="http://schemas.microsoft.com/office/drawing/2014/main" id="{90E2813C-C9EA-5769-37A4-67CEEA8149CE}"/>
                </a:ext>
              </a:extLst>
            </p:cNvPr>
            <p:cNvSpPr txBox="1"/>
            <p:nvPr/>
          </p:nvSpPr>
          <p:spPr>
            <a:xfrm>
              <a:off x="0" y="-19050"/>
              <a:ext cx="1490498" cy="962299"/>
            </a:xfrm>
            <a:prstGeom prst="rect">
              <a:avLst/>
            </a:prstGeom>
          </p:spPr>
          <p:txBody>
            <a:bodyPr lIns="50800" tIns="50800" rIns="50800" bIns="50800" rtlCol="0" anchor="ctr"/>
            <a:lstStyle/>
            <a:p>
              <a:pPr algn="l">
                <a:lnSpc>
                  <a:spcPts val="2600"/>
                </a:lnSpc>
              </a:pPr>
              <a:endParaRPr>
                <a:latin typeface="Times New Roman" panose="02020603050405020304" pitchFamily="18" charset="0"/>
                <a:cs typeface="Times New Roman" panose="02020603050405020304" pitchFamily="18" charset="0"/>
              </a:endParaRPr>
            </a:p>
          </p:txBody>
        </p:sp>
      </p:grpSp>
      <p:sp>
        <p:nvSpPr>
          <p:cNvPr id="22" name="TextBox 10">
            <a:extLst>
              <a:ext uri="{FF2B5EF4-FFF2-40B4-BE49-F238E27FC236}">
                <a16:creationId xmlns:a16="http://schemas.microsoft.com/office/drawing/2014/main" id="{AE9303CC-0EFB-2B22-BD57-92DDEEF37325}"/>
              </a:ext>
            </a:extLst>
          </p:cNvPr>
          <p:cNvSpPr txBox="1"/>
          <p:nvPr/>
        </p:nvSpPr>
        <p:spPr>
          <a:xfrm>
            <a:off x="457200" y="64627"/>
            <a:ext cx="12326015" cy="817468"/>
          </a:xfrm>
          <a:prstGeom prst="rect">
            <a:avLst/>
          </a:prstGeom>
        </p:spPr>
        <p:txBody>
          <a:bodyPr wrap="square" lIns="0" tIns="0" rIns="0" bIns="0" rtlCol="0" anchor="t">
            <a:spAutoFit/>
          </a:bodyPr>
          <a:lstStyle/>
          <a:p>
            <a:pPr marL="0" lvl="0" indent="0" algn="l">
              <a:lnSpc>
                <a:spcPts val="6599"/>
              </a:lnSpc>
              <a:spcBef>
                <a:spcPct val="0"/>
              </a:spcBef>
            </a:pPr>
            <a:r>
              <a:rPr lang="en-US" sz="5499" u="none">
                <a:solidFill>
                  <a:srgbClr val="000000"/>
                </a:solidFill>
                <a:latin typeface="Times New Roman" panose="02020603050405020304" pitchFamily="18" charset="0"/>
                <a:ea typeface="Gordita"/>
                <a:cs typeface="Times New Roman" panose="02020603050405020304" pitchFamily="18" charset="0"/>
                <a:sym typeface="Gordita"/>
              </a:rPr>
              <a:t>Bước 5: </a:t>
            </a:r>
            <a:r>
              <a:rPr lang="en-US" sz="5499">
                <a:solidFill>
                  <a:srgbClr val="000000"/>
                </a:solidFill>
                <a:latin typeface="Times New Roman" panose="02020603050405020304" pitchFamily="18" charset="0"/>
                <a:ea typeface="Gordita"/>
                <a:cs typeface="Times New Roman" panose="02020603050405020304" pitchFamily="18" charset="0"/>
                <a:sym typeface="Gordita"/>
              </a:rPr>
              <a:t>Nhận xét</a:t>
            </a:r>
            <a:endParaRPr lang="en-US" sz="5499" u="none">
              <a:solidFill>
                <a:srgbClr val="000000"/>
              </a:solidFill>
              <a:latin typeface="Times New Roman" panose="02020603050405020304" pitchFamily="18" charset="0"/>
              <a:ea typeface="Gordita"/>
              <a:cs typeface="Times New Roman" panose="02020603050405020304" pitchFamily="18" charset="0"/>
              <a:sym typeface="Gordita"/>
            </a:endParaRPr>
          </a:p>
        </p:txBody>
      </p:sp>
      <p:pic>
        <p:nvPicPr>
          <p:cNvPr id="24" name="Picture 23">
            <a:extLst>
              <a:ext uri="{FF2B5EF4-FFF2-40B4-BE49-F238E27FC236}">
                <a16:creationId xmlns:a16="http://schemas.microsoft.com/office/drawing/2014/main" id="{91C6BFB2-74B1-A0E5-5F5A-73C7D4ADB446}"/>
              </a:ext>
            </a:extLst>
          </p:cNvPr>
          <p:cNvPicPr>
            <a:picLocks noChangeAspect="1"/>
          </p:cNvPicPr>
          <p:nvPr/>
        </p:nvPicPr>
        <p:blipFill>
          <a:blip r:embed="rId3"/>
          <a:stretch>
            <a:fillRect/>
          </a:stretch>
        </p:blipFill>
        <p:spPr>
          <a:xfrm>
            <a:off x="13855" y="1943100"/>
            <a:ext cx="4876800" cy="695325"/>
          </a:xfrm>
          <a:prstGeom prst="rect">
            <a:avLst/>
          </a:prstGeom>
        </p:spPr>
      </p:pic>
      <p:pic>
        <p:nvPicPr>
          <p:cNvPr id="26" name="Picture 25">
            <a:extLst>
              <a:ext uri="{FF2B5EF4-FFF2-40B4-BE49-F238E27FC236}">
                <a16:creationId xmlns:a16="http://schemas.microsoft.com/office/drawing/2014/main" id="{20A8955C-F59D-B09D-7B9A-457F3E06C0EE}"/>
              </a:ext>
            </a:extLst>
          </p:cNvPr>
          <p:cNvPicPr>
            <a:picLocks noChangeAspect="1"/>
          </p:cNvPicPr>
          <p:nvPr/>
        </p:nvPicPr>
        <p:blipFill>
          <a:blip r:embed="rId4"/>
          <a:stretch>
            <a:fillRect/>
          </a:stretch>
        </p:blipFill>
        <p:spPr>
          <a:xfrm>
            <a:off x="20782" y="2552700"/>
            <a:ext cx="5943600" cy="3898619"/>
          </a:xfrm>
          <a:prstGeom prst="rect">
            <a:avLst/>
          </a:prstGeom>
        </p:spPr>
      </p:pic>
      <p:pic>
        <p:nvPicPr>
          <p:cNvPr id="28" name="Picture 27">
            <a:extLst>
              <a:ext uri="{FF2B5EF4-FFF2-40B4-BE49-F238E27FC236}">
                <a16:creationId xmlns:a16="http://schemas.microsoft.com/office/drawing/2014/main" id="{28479D89-4F0E-94BE-18FD-EDDFE74B185C}"/>
              </a:ext>
            </a:extLst>
          </p:cNvPr>
          <p:cNvPicPr>
            <a:picLocks noChangeAspect="1"/>
          </p:cNvPicPr>
          <p:nvPr/>
        </p:nvPicPr>
        <p:blipFill>
          <a:blip r:embed="rId5"/>
          <a:stretch>
            <a:fillRect/>
          </a:stretch>
        </p:blipFill>
        <p:spPr>
          <a:xfrm>
            <a:off x="6296023" y="2816695"/>
            <a:ext cx="5680709" cy="3469584"/>
          </a:xfrm>
          <a:prstGeom prst="rect">
            <a:avLst/>
          </a:prstGeom>
        </p:spPr>
      </p:pic>
      <p:sp>
        <p:nvSpPr>
          <p:cNvPr id="29" name="TextBox 10">
            <a:extLst>
              <a:ext uri="{FF2B5EF4-FFF2-40B4-BE49-F238E27FC236}">
                <a16:creationId xmlns:a16="http://schemas.microsoft.com/office/drawing/2014/main" id="{F9939CAA-895E-C98B-3BC8-82E585F7E803}"/>
              </a:ext>
            </a:extLst>
          </p:cNvPr>
          <p:cNvSpPr txBox="1"/>
          <p:nvPr/>
        </p:nvSpPr>
        <p:spPr>
          <a:xfrm>
            <a:off x="630956" y="7815234"/>
            <a:ext cx="11561044" cy="2281266"/>
          </a:xfrm>
          <a:prstGeom prst="rect">
            <a:avLst/>
          </a:prstGeom>
        </p:spPr>
        <p:txBody>
          <a:bodyPr wrap="square" lIns="0" tIns="0" rIns="0" bIns="0" rtlCol="0" anchor="t">
            <a:spAutoFit/>
          </a:bodyPr>
          <a:lstStyle/>
          <a:p>
            <a:pPr marL="342900" indent="-342900" algn="l">
              <a:lnSpc>
                <a:spcPts val="2990"/>
              </a:lnSpc>
              <a:buFontTx/>
              <a:buChar char="-"/>
            </a:pPr>
            <a:r>
              <a:rPr lang="en-US" sz="2300">
                <a:solidFill>
                  <a:srgbClr val="000000"/>
                </a:solidFill>
                <a:latin typeface="Times New Roman" panose="02020603050405020304" pitchFamily="18" charset="0"/>
                <a:ea typeface="Gordita"/>
                <a:cs typeface="Times New Roman" panose="02020603050405020304" pitchFamily="18" charset="0"/>
                <a:sym typeface="Gordita"/>
              </a:rPr>
              <a:t>Về vị trí địa lý, Khách hàng phân bố không có nhiều chênh lệch ở 3 tỉnh thành Hà Nội, Đà Nẵng, Hồ Chí Minh</a:t>
            </a:r>
          </a:p>
          <a:p>
            <a:pPr marL="342900" indent="-342900" algn="l">
              <a:lnSpc>
                <a:spcPts val="2990"/>
              </a:lnSpc>
              <a:buFontTx/>
              <a:buChar char="-"/>
            </a:pPr>
            <a:r>
              <a:rPr lang="en-US" sz="2300">
                <a:solidFill>
                  <a:srgbClr val="000000"/>
                </a:solidFill>
                <a:latin typeface="Times New Roman" panose="02020603050405020304" pitchFamily="18" charset="0"/>
                <a:ea typeface="Gordita"/>
                <a:cs typeface="Times New Roman" panose="02020603050405020304" pitchFamily="18" charset="0"/>
                <a:sym typeface="Gordita"/>
              </a:rPr>
              <a:t>Về Giới tính, Nhóm người dùng chủ yếu giới tính Nữ, chiếm 73,7%</a:t>
            </a:r>
          </a:p>
          <a:p>
            <a:pPr marL="342900" indent="-342900" algn="l">
              <a:lnSpc>
                <a:spcPts val="2990"/>
              </a:lnSpc>
              <a:buFontTx/>
              <a:buChar char="-"/>
            </a:pPr>
            <a:r>
              <a:rPr lang="en-US" sz="2300">
                <a:solidFill>
                  <a:srgbClr val="000000"/>
                </a:solidFill>
                <a:latin typeface="Times New Roman" panose="02020603050405020304" pitchFamily="18" charset="0"/>
                <a:ea typeface="Gordita"/>
                <a:cs typeface="Times New Roman" panose="02020603050405020304" pitchFamily="18" charset="0"/>
                <a:sym typeface="Gordita"/>
              </a:rPr>
              <a:t>Về độ tuổi, nhóm khách hàng tập trung chủ yếu vào độ tuổi 25 đến 44 tuổi, xu hướng giảm dần theo độ tuổi</a:t>
            </a:r>
          </a:p>
          <a:p>
            <a:pPr marL="342900" indent="-342900" algn="l">
              <a:lnSpc>
                <a:spcPts val="2990"/>
              </a:lnSpc>
              <a:buFontTx/>
              <a:buChar char="-"/>
            </a:pPr>
            <a:r>
              <a:rPr lang="en-US" sz="2300">
                <a:solidFill>
                  <a:srgbClr val="000000"/>
                </a:solidFill>
                <a:latin typeface="Times New Roman" panose="02020603050405020304" pitchFamily="18" charset="0"/>
                <a:ea typeface="Gordita"/>
                <a:cs typeface="Times New Roman" panose="02020603050405020304" pitchFamily="18" charset="0"/>
                <a:sym typeface="Gordita"/>
              </a:rPr>
              <a:t>Khách hàng chủ yếu sử dụng các Voucher thuộc loại Mức chiết khấu cố định cho tổng Hóa đơn</a:t>
            </a:r>
          </a:p>
        </p:txBody>
      </p:sp>
      <p:pic>
        <p:nvPicPr>
          <p:cNvPr id="31" name="Picture 30">
            <a:extLst>
              <a:ext uri="{FF2B5EF4-FFF2-40B4-BE49-F238E27FC236}">
                <a16:creationId xmlns:a16="http://schemas.microsoft.com/office/drawing/2014/main" id="{0272AAC2-E60F-B336-5F6F-32F4AC9DC894}"/>
              </a:ext>
            </a:extLst>
          </p:cNvPr>
          <p:cNvPicPr>
            <a:picLocks noChangeAspect="1"/>
          </p:cNvPicPr>
          <p:nvPr/>
        </p:nvPicPr>
        <p:blipFill>
          <a:blip r:embed="rId6"/>
          <a:stretch>
            <a:fillRect/>
          </a:stretch>
        </p:blipFill>
        <p:spPr>
          <a:xfrm>
            <a:off x="12628765" y="2648816"/>
            <a:ext cx="4452198" cy="3469584"/>
          </a:xfrm>
          <a:prstGeom prst="rect">
            <a:avLst/>
          </a:prstGeom>
        </p:spPr>
      </p:pic>
      <p:pic>
        <p:nvPicPr>
          <p:cNvPr id="35" name="Picture 34">
            <a:extLst>
              <a:ext uri="{FF2B5EF4-FFF2-40B4-BE49-F238E27FC236}">
                <a16:creationId xmlns:a16="http://schemas.microsoft.com/office/drawing/2014/main" id="{7B435582-177E-BA0C-9784-2B036441D557}"/>
              </a:ext>
            </a:extLst>
          </p:cNvPr>
          <p:cNvPicPr>
            <a:picLocks noChangeAspect="1"/>
          </p:cNvPicPr>
          <p:nvPr/>
        </p:nvPicPr>
        <p:blipFill>
          <a:blip r:embed="rId7"/>
          <a:stretch>
            <a:fillRect/>
          </a:stretch>
        </p:blipFill>
        <p:spPr>
          <a:xfrm>
            <a:off x="12628765" y="6339599"/>
            <a:ext cx="4743450" cy="3695700"/>
          </a:xfrm>
          <a:prstGeom prst="rect">
            <a:avLst/>
          </a:prstGeom>
        </p:spPr>
      </p:pic>
    </p:spTree>
    <p:extLst>
      <p:ext uri="{BB962C8B-B14F-4D97-AF65-F5344CB8AC3E}">
        <p14:creationId xmlns:p14="http://schemas.microsoft.com/office/powerpoint/2010/main" val="766041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2" name="Freeform 2"/>
          <p:cNvSpPr/>
          <p:nvPr/>
        </p:nvSpPr>
        <p:spPr>
          <a:xfrm>
            <a:off x="5382082" y="-2653976"/>
            <a:ext cx="13870897" cy="13842931"/>
          </a:xfrm>
          <a:custGeom>
            <a:avLst/>
            <a:gdLst/>
            <a:ahLst/>
            <a:cxnLst/>
            <a:rect l="l" t="t" r="r" b="b"/>
            <a:pathLst>
              <a:path w="13870897" h="13842931">
                <a:moveTo>
                  <a:pt x="0" y="0"/>
                </a:moveTo>
                <a:lnTo>
                  <a:pt x="13870896" y="0"/>
                </a:lnTo>
                <a:lnTo>
                  <a:pt x="13870896" y="13842932"/>
                </a:lnTo>
                <a:lnTo>
                  <a:pt x="0" y="13842932"/>
                </a:lnTo>
                <a:lnTo>
                  <a:pt x="0" y="0"/>
                </a:lnTo>
                <a:close/>
              </a:path>
            </a:pathLst>
          </a:custGeom>
          <a:blipFill>
            <a:blip r:embed="rId2"/>
            <a:stretch>
              <a:fillRect/>
            </a:stretch>
          </a:blipFill>
        </p:spPr>
        <p:txBody>
          <a:bodyPr/>
          <a:lstStyle/>
          <a:p>
            <a:endParaRPr lang="en-US"/>
          </a:p>
        </p:txBody>
      </p:sp>
      <p:grpSp>
        <p:nvGrpSpPr>
          <p:cNvPr id="3" name="Group 3"/>
          <p:cNvGrpSpPr/>
          <p:nvPr/>
        </p:nvGrpSpPr>
        <p:grpSpPr>
          <a:xfrm>
            <a:off x="1028700" y="8319770"/>
            <a:ext cx="6972300" cy="938530"/>
            <a:chOff x="0" y="0"/>
            <a:chExt cx="9296400" cy="1251373"/>
          </a:xfrm>
        </p:grpSpPr>
        <p:sp>
          <p:nvSpPr>
            <p:cNvPr id="4" name="TextBox 4"/>
            <p:cNvSpPr txBox="1"/>
            <p:nvPr/>
          </p:nvSpPr>
          <p:spPr>
            <a:xfrm>
              <a:off x="0" y="-19050"/>
              <a:ext cx="9296400" cy="475403"/>
            </a:xfrm>
            <a:prstGeom prst="rect">
              <a:avLst/>
            </a:prstGeom>
          </p:spPr>
          <p:txBody>
            <a:bodyPr lIns="0" tIns="0" rIns="0" bIns="0" rtlCol="0" anchor="t">
              <a:spAutoFit/>
            </a:bodyPr>
            <a:lstStyle/>
            <a:p>
              <a:pPr algn="l">
                <a:lnSpc>
                  <a:spcPts val="2990"/>
                </a:lnSpc>
              </a:pPr>
              <a:r>
                <a:rPr lang="en-US" sz="2300">
                  <a:solidFill>
                    <a:srgbClr val="000000"/>
                  </a:solidFill>
                  <a:latin typeface="Gordita"/>
                  <a:ea typeface="Gordita"/>
                  <a:cs typeface="Gordita"/>
                  <a:sym typeface="Gordita"/>
                </a:rPr>
                <a:t>Email the author</a:t>
              </a:r>
            </a:p>
          </p:txBody>
        </p:sp>
        <p:sp>
          <p:nvSpPr>
            <p:cNvPr id="5" name="TextBox 5"/>
            <p:cNvSpPr txBox="1"/>
            <p:nvPr/>
          </p:nvSpPr>
          <p:spPr>
            <a:xfrm>
              <a:off x="0" y="554778"/>
              <a:ext cx="9296400" cy="696595"/>
            </a:xfrm>
            <a:prstGeom prst="rect">
              <a:avLst/>
            </a:prstGeom>
          </p:spPr>
          <p:txBody>
            <a:bodyPr lIns="0" tIns="0" rIns="0" bIns="0" rtlCol="0" anchor="t">
              <a:spAutoFit/>
            </a:bodyPr>
            <a:lstStyle/>
            <a:p>
              <a:pPr algn="l">
                <a:lnSpc>
                  <a:spcPts val="4290"/>
                </a:lnSpc>
              </a:pPr>
              <a:r>
                <a:rPr lang="en-US" sz="3300">
                  <a:solidFill>
                    <a:srgbClr val="000000"/>
                  </a:solidFill>
                  <a:latin typeface="Gordita"/>
                  <a:ea typeface="Gordita"/>
                  <a:cs typeface="Gordita"/>
                  <a:sym typeface="Gordita"/>
                </a:rPr>
                <a:t>Quang.ntq.47@gmail.com</a:t>
              </a:r>
            </a:p>
          </p:txBody>
        </p:sp>
      </p:grpSp>
      <p:sp>
        <p:nvSpPr>
          <p:cNvPr id="6" name="TextBox 6"/>
          <p:cNvSpPr txBox="1"/>
          <p:nvPr/>
        </p:nvSpPr>
        <p:spPr>
          <a:xfrm>
            <a:off x="1028700" y="3856092"/>
            <a:ext cx="10077900" cy="2114550"/>
          </a:xfrm>
          <a:prstGeom prst="rect">
            <a:avLst/>
          </a:prstGeom>
        </p:spPr>
        <p:txBody>
          <a:bodyPr lIns="0" tIns="0" rIns="0" bIns="0" rtlCol="0" anchor="t">
            <a:spAutoFit/>
          </a:bodyPr>
          <a:lstStyle/>
          <a:p>
            <a:pPr marL="0" lvl="0" indent="0" algn="l">
              <a:lnSpc>
                <a:spcPts val="8399"/>
              </a:lnSpc>
              <a:spcBef>
                <a:spcPct val="0"/>
              </a:spcBef>
            </a:pPr>
            <a:r>
              <a:rPr lang="en-US" sz="6999" u="none" strike="noStrike">
                <a:solidFill>
                  <a:srgbClr val="000000"/>
                </a:solidFill>
                <a:latin typeface="Gordita"/>
                <a:ea typeface="Gordita"/>
                <a:cs typeface="Gordita"/>
                <a:sym typeface="Gordita"/>
              </a:rPr>
              <a:t>THANK YOU FOR YOUR ATTENTION</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98C4EC"/>
        </a:solidFill>
        <a:effectLst/>
      </p:bgPr>
    </p:bg>
    <p:spTree>
      <p:nvGrpSpPr>
        <p:cNvPr id="1" name=""/>
        <p:cNvGrpSpPr/>
        <p:nvPr/>
      </p:nvGrpSpPr>
      <p:grpSpPr>
        <a:xfrm>
          <a:off x="0" y="0"/>
          <a:ext cx="0" cy="0"/>
          <a:chOff x="0" y="0"/>
          <a:chExt cx="0" cy="0"/>
        </a:xfrm>
      </p:grpSpPr>
      <p:sp>
        <p:nvSpPr>
          <p:cNvPr id="3" name="TextBox 3"/>
          <p:cNvSpPr txBox="1"/>
          <p:nvPr/>
        </p:nvSpPr>
        <p:spPr>
          <a:xfrm>
            <a:off x="2895600" y="6667500"/>
            <a:ext cx="10536195" cy="3269934"/>
          </a:xfrm>
          <a:prstGeom prst="rect">
            <a:avLst/>
          </a:prstGeom>
        </p:spPr>
        <p:txBody>
          <a:bodyPr wrap="square" lIns="0" tIns="0" rIns="0" bIns="0" rtlCol="0" anchor="t">
            <a:spAutoFit/>
          </a:bodyPr>
          <a:lstStyle/>
          <a:p>
            <a:pPr algn="l">
              <a:lnSpc>
                <a:spcPts val="4290"/>
              </a:lnSpc>
            </a:pPr>
            <a:r>
              <a:rPr lang="en-US" sz="3300">
                <a:solidFill>
                  <a:srgbClr val="000000"/>
                </a:solidFill>
                <a:latin typeface="Times New Roman" panose="02020603050405020304" pitchFamily="18" charset="0"/>
                <a:ea typeface="Gordita"/>
                <a:cs typeface="Times New Roman" panose="02020603050405020304" pitchFamily="18" charset="0"/>
                <a:sym typeface="Gordita"/>
              </a:rPr>
              <a:t>Voucher là một sản phẩm của ứng dụng OneU. Có 1 bộ dữ liệu về sản phẩm này tại OneU.</a:t>
            </a:r>
          </a:p>
          <a:p>
            <a:pPr algn="l">
              <a:lnSpc>
                <a:spcPts val="4290"/>
              </a:lnSpc>
            </a:pPr>
            <a:endParaRPr lang="en-US" sz="3300">
              <a:solidFill>
                <a:srgbClr val="000000"/>
              </a:solidFill>
              <a:latin typeface="Times New Roman" panose="02020603050405020304" pitchFamily="18" charset="0"/>
              <a:ea typeface="Gordita"/>
              <a:cs typeface="Times New Roman" panose="02020603050405020304" pitchFamily="18" charset="0"/>
              <a:sym typeface="Gordita"/>
            </a:endParaRPr>
          </a:p>
          <a:p>
            <a:pPr algn="l">
              <a:lnSpc>
                <a:spcPts val="4290"/>
              </a:lnSpc>
            </a:pPr>
            <a:r>
              <a:rPr lang="en-US" sz="3300">
                <a:solidFill>
                  <a:srgbClr val="000000"/>
                </a:solidFill>
                <a:latin typeface="Times New Roman" panose="02020603050405020304" pitchFamily="18" charset="0"/>
                <a:ea typeface="Gordita"/>
                <a:cs typeface="Times New Roman" panose="02020603050405020304" pitchFamily="18" charset="0"/>
                <a:sym typeface="Gordita"/>
              </a:rPr>
              <a:t>Hãy phân tích và đánh giá về tình hình hoạt động, mức độ hiệu quả của việc kinh doanh sản phẩm này và đưa ra những nhận xét để hỗ trợ ra quyết định cho các cấp lãnh đạo</a:t>
            </a:r>
          </a:p>
        </p:txBody>
      </p:sp>
      <p:grpSp>
        <p:nvGrpSpPr>
          <p:cNvPr id="5" name="Group 5"/>
          <p:cNvGrpSpPr/>
          <p:nvPr/>
        </p:nvGrpSpPr>
        <p:grpSpPr>
          <a:xfrm>
            <a:off x="14166249" y="-30324"/>
            <a:ext cx="4121751" cy="10287000"/>
            <a:chOff x="0" y="0"/>
            <a:chExt cx="1085564" cy="2709333"/>
          </a:xfrm>
        </p:grpSpPr>
        <p:sp>
          <p:nvSpPr>
            <p:cNvPr id="6" name="Freeform 6"/>
            <p:cNvSpPr/>
            <p:nvPr/>
          </p:nvSpPr>
          <p:spPr>
            <a:xfrm>
              <a:off x="0" y="0"/>
              <a:ext cx="1085564" cy="2709333"/>
            </a:xfrm>
            <a:custGeom>
              <a:avLst/>
              <a:gdLst/>
              <a:ahLst/>
              <a:cxnLst/>
              <a:rect l="l" t="t" r="r" b="b"/>
              <a:pathLst>
                <a:path w="1085564" h="2709333">
                  <a:moveTo>
                    <a:pt x="0" y="0"/>
                  </a:moveTo>
                  <a:lnTo>
                    <a:pt x="1085564" y="0"/>
                  </a:lnTo>
                  <a:lnTo>
                    <a:pt x="1085564" y="2709333"/>
                  </a:lnTo>
                  <a:lnTo>
                    <a:pt x="0" y="2709333"/>
                  </a:lnTo>
                  <a:close/>
                </a:path>
              </a:pathLst>
            </a:custGeom>
            <a:solidFill>
              <a:srgbClr val="FDFDFD"/>
            </a:solidFill>
          </p:spPr>
          <p:txBody>
            <a:bodyPr/>
            <a:lstStyle/>
            <a:p>
              <a:endParaRPr lang="en-US"/>
            </a:p>
          </p:txBody>
        </p:sp>
        <p:sp>
          <p:nvSpPr>
            <p:cNvPr id="7" name="TextBox 7"/>
            <p:cNvSpPr txBox="1"/>
            <p:nvPr/>
          </p:nvSpPr>
          <p:spPr>
            <a:xfrm>
              <a:off x="0" y="-19050"/>
              <a:ext cx="1085564" cy="2728383"/>
            </a:xfrm>
            <a:prstGeom prst="rect">
              <a:avLst/>
            </a:prstGeom>
          </p:spPr>
          <p:txBody>
            <a:bodyPr lIns="50800" tIns="50800" rIns="50800" bIns="50800" rtlCol="0" anchor="ctr"/>
            <a:lstStyle/>
            <a:p>
              <a:pPr algn="ctr">
                <a:lnSpc>
                  <a:spcPts val="2600"/>
                </a:lnSpc>
              </a:pPr>
              <a:endParaRPr/>
            </a:p>
          </p:txBody>
        </p:sp>
      </p:grpSp>
      <p:sp>
        <p:nvSpPr>
          <p:cNvPr id="11" name="TextBox 11"/>
          <p:cNvSpPr txBox="1"/>
          <p:nvPr/>
        </p:nvSpPr>
        <p:spPr>
          <a:xfrm>
            <a:off x="9715038" y="4833848"/>
            <a:ext cx="6477450" cy="1040349"/>
          </a:xfrm>
          <a:prstGeom prst="rect">
            <a:avLst/>
          </a:prstGeom>
        </p:spPr>
        <p:txBody>
          <a:bodyPr lIns="0" tIns="0" rIns="0" bIns="0" rtlCol="0" anchor="t">
            <a:spAutoFit/>
          </a:bodyPr>
          <a:lstStyle/>
          <a:p>
            <a:pPr marL="0" lvl="0" indent="0" algn="l">
              <a:lnSpc>
                <a:spcPts val="8399"/>
              </a:lnSpc>
              <a:spcBef>
                <a:spcPct val="0"/>
              </a:spcBef>
            </a:pPr>
            <a:r>
              <a:rPr lang="en-US" sz="6999" u="none" strike="noStrike">
                <a:solidFill>
                  <a:srgbClr val="000000"/>
                </a:solidFill>
                <a:latin typeface="Times New Roman" panose="02020603050405020304" pitchFamily="18" charset="0"/>
                <a:ea typeface="Gordita"/>
                <a:cs typeface="Times New Roman" panose="02020603050405020304" pitchFamily="18" charset="0"/>
                <a:sym typeface="Gordita"/>
              </a:rPr>
              <a:t>VẤN ĐỀ</a:t>
            </a:r>
          </a:p>
        </p:txBody>
      </p:sp>
      <p:sp>
        <p:nvSpPr>
          <p:cNvPr id="12" name="TextBox 12"/>
          <p:cNvSpPr txBox="1"/>
          <p:nvPr/>
        </p:nvSpPr>
        <p:spPr>
          <a:xfrm>
            <a:off x="14829616" y="854075"/>
            <a:ext cx="1614512" cy="310150"/>
          </a:xfrm>
          <a:prstGeom prst="rect">
            <a:avLst/>
          </a:prstGeom>
        </p:spPr>
        <p:txBody>
          <a:bodyPr lIns="0" tIns="0" rIns="0" bIns="0" rtlCol="0" anchor="t">
            <a:spAutoFit/>
          </a:bodyPr>
          <a:lstStyle/>
          <a:p>
            <a:pPr algn="l">
              <a:lnSpc>
                <a:spcPts val="2600"/>
              </a:lnSpc>
            </a:pPr>
            <a:r>
              <a:rPr lang="en-US" sz="2000">
                <a:solidFill>
                  <a:srgbClr val="000000"/>
                </a:solidFill>
                <a:latin typeface="Times New Roman" panose="02020603050405020304" pitchFamily="18" charset="0"/>
                <a:ea typeface="Gordita"/>
                <a:cs typeface="Times New Roman" panose="02020603050405020304" pitchFamily="18" charset="0"/>
                <a:sym typeface="Gordita"/>
                <a:hlinkClick r:id="rId2" action="ppaction://hlinksldjump"/>
              </a:rPr>
              <a:t>Trờ về </a:t>
            </a:r>
            <a:r>
              <a:rPr lang="en-US" sz="2000" b="1">
                <a:solidFill>
                  <a:srgbClr val="000000"/>
                </a:solidFill>
                <a:latin typeface="Times New Roman" panose="02020603050405020304" pitchFamily="18" charset="0"/>
                <a:ea typeface="Gordita Bold"/>
                <a:cs typeface="Times New Roman" panose="02020603050405020304" pitchFamily="18" charset="0"/>
                <a:sym typeface="Gordita Bold"/>
                <a:hlinkClick r:id="rId2" action="ppaction://hlinksldjump"/>
              </a:rPr>
              <a:t>Mục lục</a:t>
            </a:r>
          </a:p>
        </p:txBody>
      </p:sp>
      <p:sp>
        <p:nvSpPr>
          <p:cNvPr id="13" name="Freeform 13">
            <a:hlinkClick r:id="rId2" action="ppaction://hlinksldjump"/>
          </p:cNvPr>
          <p:cNvSpPr/>
          <p:nvPr/>
        </p:nvSpPr>
        <p:spPr>
          <a:xfrm>
            <a:off x="17050010" y="990560"/>
            <a:ext cx="504865" cy="504865"/>
          </a:xfrm>
          <a:custGeom>
            <a:avLst/>
            <a:gdLst/>
            <a:ahLst/>
            <a:cxnLst/>
            <a:rect l="l" t="t" r="r" b="b"/>
            <a:pathLst>
              <a:path w="504865" h="504865">
                <a:moveTo>
                  <a:pt x="0" y="0"/>
                </a:moveTo>
                <a:lnTo>
                  <a:pt x="504865" y="0"/>
                </a:lnTo>
                <a:lnTo>
                  <a:pt x="504865" y="504865"/>
                </a:lnTo>
                <a:lnTo>
                  <a:pt x="0" y="50486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pic>
        <p:nvPicPr>
          <p:cNvPr id="1026" name="Picture 2" descr="One Mount Real Estate">
            <a:extLst>
              <a:ext uri="{FF2B5EF4-FFF2-40B4-BE49-F238E27FC236}">
                <a16:creationId xmlns:a16="http://schemas.microsoft.com/office/drawing/2014/main" id="{305F3AC3-4B7D-D2FC-60F5-EC194E84DA9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92" y="-30324"/>
            <a:ext cx="9116026" cy="6089220"/>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1E3DE"/>
        </a:solidFill>
        <a:effectLst/>
      </p:bgPr>
    </p:bg>
    <p:spTree>
      <p:nvGrpSpPr>
        <p:cNvPr id="1" name=""/>
        <p:cNvGrpSpPr/>
        <p:nvPr/>
      </p:nvGrpSpPr>
      <p:grpSpPr>
        <a:xfrm>
          <a:off x="0" y="0"/>
          <a:ext cx="0" cy="0"/>
          <a:chOff x="0" y="0"/>
          <a:chExt cx="0" cy="0"/>
        </a:xfrm>
      </p:grpSpPr>
      <p:grpSp>
        <p:nvGrpSpPr>
          <p:cNvPr id="2" name="Group 2"/>
          <p:cNvGrpSpPr/>
          <p:nvPr/>
        </p:nvGrpSpPr>
        <p:grpSpPr>
          <a:xfrm>
            <a:off x="-311017" y="0"/>
            <a:ext cx="6638706" cy="10287000"/>
            <a:chOff x="0" y="0"/>
            <a:chExt cx="1748466" cy="2709333"/>
          </a:xfrm>
        </p:grpSpPr>
        <p:sp>
          <p:nvSpPr>
            <p:cNvPr id="3" name="Freeform 3"/>
            <p:cNvSpPr/>
            <p:nvPr/>
          </p:nvSpPr>
          <p:spPr>
            <a:xfrm>
              <a:off x="0" y="0"/>
              <a:ext cx="1748466" cy="2709333"/>
            </a:xfrm>
            <a:custGeom>
              <a:avLst/>
              <a:gdLst/>
              <a:ahLst/>
              <a:cxnLst/>
              <a:rect l="l" t="t" r="r" b="b"/>
              <a:pathLst>
                <a:path w="1748466" h="2709333">
                  <a:moveTo>
                    <a:pt x="0" y="0"/>
                  </a:moveTo>
                  <a:lnTo>
                    <a:pt x="1748466" y="0"/>
                  </a:lnTo>
                  <a:lnTo>
                    <a:pt x="1748466" y="2709333"/>
                  </a:lnTo>
                  <a:lnTo>
                    <a:pt x="0" y="2709333"/>
                  </a:lnTo>
                  <a:close/>
                </a:path>
              </a:pathLst>
            </a:custGeom>
            <a:solidFill>
              <a:srgbClr val="98C4EC"/>
            </a:solidFill>
          </p:spPr>
          <p:txBody>
            <a:bodyPr/>
            <a:lstStyle/>
            <a:p>
              <a:endParaRPr lang="en-US">
                <a:latin typeface="Times New Roman" panose="02020603050405020304" pitchFamily="18" charset="0"/>
                <a:cs typeface="Times New Roman" panose="02020603050405020304" pitchFamily="18" charset="0"/>
              </a:endParaRPr>
            </a:p>
          </p:txBody>
        </p:sp>
        <p:sp>
          <p:nvSpPr>
            <p:cNvPr id="4" name="TextBox 4"/>
            <p:cNvSpPr txBox="1"/>
            <p:nvPr/>
          </p:nvSpPr>
          <p:spPr>
            <a:xfrm>
              <a:off x="0" y="-19050"/>
              <a:ext cx="1748466" cy="2728383"/>
            </a:xfrm>
            <a:prstGeom prst="rect">
              <a:avLst/>
            </a:prstGeom>
          </p:spPr>
          <p:txBody>
            <a:bodyPr lIns="50800" tIns="50800" rIns="50800" bIns="50800" rtlCol="0" anchor="ctr"/>
            <a:lstStyle/>
            <a:p>
              <a:pPr algn="ctr">
                <a:lnSpc>
                  <a:spcPts val="2600"/>
                </a:lnSpc>
              </a:pPr>
              <a:endParaRPr>
                <a:latin typeface="Times New Roman" panose="02020603050405020304" pitchFamily="18" charset="0"/>
                <a:cs typeface="Times New Roman" panose="02020603050405020304" pitchFamily="18" charset="0"/>
              </a:endParaRPr>
            </a:p>
          </p:txBody>
        </p:sp>
      </p:grpSp>
      <p:grpSp>
        <p:nvGrpSpPr>
          <p:cNvPr id="5" name="Group 5"/>
          <p:cNvGrpSpPr/>
          <p:nvPr/>
        </p:nvGrpSpPr>
        <p:grpSpPr>
          <a:xfrm>
            <a:off x="7196009" y="873125"/>
            <a:ext cx="323850" cy="323850"/>
            <a:chOff x="0" y="0"/>
            <a:chExt cx="6350000" cy="6350000"/>
          </a:xfrm>
        </p:grpSpPr>
        <p:sp>
          <p:nvSpPr>
            <p:cNvPr id="6" name="Freeform 6"/>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solidFill>
          </p:spPr>
          <p:txBody>
            <a:bodyPr/>
            <a:lstStyle/>
            <a:p>
              <a:endParaRPr lang="en-US">
                <a:latin typeface="Times New Roman" panose="02020603050405020304" pitchFamily="18" charset="0"/>
                <a:cs typeface="Times New Roman" panose="02020603050405020304" pitchFamily="18" charset="0"/>
              </a:endParaRPr>
            </a:p>
          </p:txBody>
        </p:sp>
      </p:grpSp>
      <p:grpSp>
        <p:nvGrpSpPr>
          <p:cNvPr id="7" name="Group 7"/>
          <p:cNvGrpSpPr/>
          <p:nvPr/>
        </p:nvGrpSpPr>
        <p:grpSpPr>
          <a:xfrm>
            <a:off x="7196009" y="3109256"/>
            <a:ext cx="323850" cy="323850"/>
            <a:chOff x="0" y="0"/>
            <a:chExt cx="6350000" cy="6350000"/>
          </a:xfrm>
        </p:grpSpPr>
        <p:sp>
          <p:nvSpPr>
            <p:cNvPr id="8" name="Freeform 8"/>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solidFill>
          </p:spPr>
          <p:txBody>
            <a:bodyPr/>
            <a:lstStyle/>
            <a:p>
              <a:endParaRPr lang="en-US">
                <a:latin typeface="Times New Roman" panose="02020603050405020304" pitchFamily="18" charset="0"/>
                <a:cs typeface="Times New Roman" panose="02020603050405020304" pitchFamily="18" charset="0"/>
              </a:endParaRPr>
            </a:p>
          </p:txBody>
        </p:sp>
      </p:grpSp>
      <p:grpSp>
        <p:nvGrpSpPr>
          <p:cNvPr id="9" name="Group 9"/>
          <p:cNvGrpSpPr/>
          <p:nvPr/>
        </p:nvGrpSpPr>
        <p:grpSpPr>
          <a:xfrm>
            <a:off x="7196009" y="5212461"/>
            <a:ext cx="323850" cy="323850"/>
            <a:chOff x="0" y="0"/>
            <a:chExt cx="6350000" cy="6350000"/>
          </a:xfrm>
        </p:grpSpPr>
        <p:sp>
          <p:nvSpPr>
            <p:cNvPr id="10" name="Freeform 10"/>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solidFill>
          </p:spPr>
          <p:txBody>
            <a:bodyPr/>
            <a:lstStyle/>
            <a:p>
              <a:endParaRPr lang="en-US">
                <a:latin typeface="Times New Roman" panose="02020603050405020304" pitchFamily="18" charset="0"/>
                <a:cs typeface="Times New Roman" panose="02020603050405020304" pitchFamily="18" charset="0"/>
              </a:endParaRPr>
            </a:p>
          </p:txBody>
        </p:sp>
      </p:grpSp>
      <p:sp>
        <p:nvSpPr>
          <p:cNvPr id="11" name="AutoShape 11"/>
          <p:cNvSpPr/>
          <p:nvPr/>
        </p:nvSpPr>
        <p:spPr>
          <a:xfrm>
            <a:off x="7357934" y="1196975"/>
            <a:ext cx="0" cy="1912281"/>
          </a:xfrm>
          <a:prstGeom prst="line">
            <a:avLst/>
          </a:prstGeom>
          <a:ln w="19050" cap="flat">
            <a:solidFill>
              <a:srgbClr val="000000"/>
            </a:solidFill>
            <a:prstDash val="solid"/>
            <a:headEnd type="none" w="sm" len="sm"/>
            <a:tailEnd type="none" w="sm" len="sm"/>
          </a:ln>
        </p:spPr>
        <p:txBody>
          <a:bodyPr/>
          <a:lstStyle/>
          <a:p>
            <a:endParaRPr lang="en-US">
              <a:latin typeface="Times New Roman" panose="02020603050405020304" pitchFamily="18" charset="0"/>
              <a:cs typeface="Times New Roman" panose="02020603050405020304" pitchFamily="18" charset="0"/>
            </a:endParaRPr>
          </a:p>
        </p:txBody>
      </p:sp>
      <p:sp>
        <p:nvSpPr>
          <p:cNvPr id="12" name="AutoShape 12"/>
          <p:cNvSpPr/>
          <p:nvPr/>
        </p:nvSpPr>
        <p:spPr>
          <a:xfrm>
            <a:off x="7357934" y="3433106"/>
            <a:ext cx="0" cy="1912281"/>
          </a:xfrm>
          <a:prstGeom prst="line">
            <a:avLst/>
          </a:prstGeom>
          <a:ln w="19050" cap="flat">
            <a:solidFill>
              <a:srgbClr val="000000"/>
            </a:solidFill>
            <a:prstDash val="solid"/>
            <a:headEnd type="none" w="sm" len="sm"/>
            <a:tailEnd type="none" w="sm" len="sm"/>
          </a:ln>
        </p:spPr>
        <p:txBody>
          <a:bodyPr/>
          <a:lstStyle/>
          <a:p>
            <a:endParaRPr lang="en-US">
              <a:latin typeface="Times New Roman" panose="02020603050405020304" pitchFamily="18" charset="0"/>
              <a:cs typeface="Times New Roman" panose="02020603050405020304" pitchFamily="18" charset="0"/>
            </a:endParaRPr>
          </a:p>
        </p:txBody>
      </p:sp>
      <p:sp>
        <p:nvSpPr>
          <p:cNvPr id="13" name="AutoShape 13"/>
          <p:cNvSpPr/>
          <p:nvPr/>
        </p:nvSpPr>
        <p:spPr>
          <a:xfrm>
            <a:off x="7357934" y="5448300"/>
            <a:ext cx="0" cy="1912281"/>
          </a:xfrm>
          <a:prstGeom prst="line">
            <a:avLst/>
          </a:prstGeom>
          <a:ln w="19050" cap="flat">
            <a:solidFill>
              <a:srgbClr val="000000"/>
            </a:solidFill>
            <a:prstDash val="solid"/>
            <a:headEnd type="none" w="sm" len="sm"/>
            <a:tailEnd type="none" w="sm" len="sm"/>
          </a:ln>
        </p:spPr>
        <p:txBody>
          <a:bodyPr/>
          <a:lstStyle/>
          <a:p>
            <a:endParaRPr lang="en-US">
              <a:latin typeface="Times New Roman" panose="02020603050405020304" pitchFamily="18" charset="0"/>
              <a:cs typeface="Times New Roman" panose="02020603050405020304" pitchFamily="18" charset="0"/>
            </a:endParaRPr>
          </a:p>
        </p:txBody>
      </p:sp>
      <p:grpSp>
        <p:nvGrpSpPr>
          <p:cNvPr id="14" name="Group 14"/>
          <p:cNvGrpSpPr/>
          <p:nvPr/>
        </p:nvGrpSpPr>
        <p:grpSpPr>
          <a:xfrm>
            <a:off x="7196009" y="7353300"/>
            <a:ext cx="323850" cy="323850"/>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solidFill>
          </p:spPr>
          <p:txBody>
            <a:bodyPr/>
            <a:lstStyle/>
            <a:p>
              <a:endParaRPr lang="en-US">
                <a:latin typeface="Times New Roman" panose="02020603050405020304" pitchFamily="18" charset="0"/>
                <a:cs typeface="Times New Roman" panose="02020603050405020304" pitchFamily="18" charset="0"/>
              </a:endParaRPr>
            </a:p>
          </p:txBody>
        </p:sp>
      </p:grpSp>
      <p:sp>
        <p:nvSpPr>
          <p:cNvPr id="16" name="AutoShape 16"/>
          <p:cNvSpPr/>
          <p:nvPr/>
        </p:nvSpPr>
        <p:spPr>
          <a:xfrm>
            <a:off x="7357934" y="7658100"/>
            <a:ext cx="0" cy="2381631"/>
          </a:xfrm>
          <a:prstGeom prst="line">
            <a:avLst/>
          </a:prstGeom>
          <a:ln w="19050" cap="flat">
            <a:solidFill>
              <a:srgbClr val="000000"/>
            </a:solidFill>
            <a:prstDash val="solid"/>
            <a:headEnd type="none" w="sm" len="sm"/>
            <a:tailEnd type="none" w="sm" len="sm"/>
          </a:ln>
        </p:spPr>
        <p:txBody>
          <a:bodyPr/>
          <a:lstStyle/>
          <a:p>
            <a:endParaRPr lang="en-US">
              <a:latin typeface="Times New Roman" panose="02020603050405020304" pitchFamily="18" charset="0"/>
              <a:cs typeface="Times New Roman" panose="02020603050405020304" pitchFamily="18" charset="0"/>
            </a:endParaRPr>
          </a:p>
        </p:txBody>
      </p:sp>
      <p:sp>
        <p:nvSpPr>
          <p:cNvPr id="18" name="TextBox 18"/>
          <p:cNvSpPr txBox="1"/>
          <p:nvPr/>
        </p:nvSpPr>
        <p:spPr>
          <a:xfrm>
            <a:off x="8129459" y="752316"/>
            <a:ext cx="5168471" cy="512769"/>
          </a:xfrm>
          <a:prstGeom prst="rect">
            <a:avLst/>
          </a:prstGeom>
        </p:spPr>
        <p:txBody>
          <a:bodyPr lIns="0" tIns="0" rIns="0" bIns="0" rtlCol="0" anchor="t">
            <a:spAutoFit/>
          </a:bodyPr>
          <a:lstStyle/>
          <a:p>
            <a:pPr algn="l">
              <a:lnSpc>
                <a:spcPts val="4290"/>
              </a:lnSpc>
            </a:pPr>
            <a:r>
              <a:rPr lang="en-US" sz="3300" b="1">
                <a:solidFill>
                  <a:srgbClr val="000000"/>
                </a:solidFill>
                <a:latin typeface="Times New Roman" panose="02020603050405020304" pitchFamily="18" charset="0"/>
                <a:ea typeface="Gordita Bold"/>
                <a:cs typeface="Times New Roman" panose="02020603050405020304" pitchFamily="18" charset="0"/>
                <a:sym typeface="Gordita Bold"/>
              </a:rPr>
              <a:t>Đánh giá sơ bộ về Dataset</a:t>
            </a:r>
          </a:p>
        </p:txBody>
      </p:sp>
      <p:sp>
        <p:nvSpPr>
          <p:cNvPr id="21" name="TextBox 21"/>
          <p:cNvSpPr txBox="1"/>
          <p:nvPr/>
        </p:nvSpPr>
        <p:spPr>
          <a:xfrm>
            <a:off x="8129459" y="3014165"/>
            <a:ext cx="5168471" cy="522446"/>
          </a:xfrm>
          <a:prstGeom prst="rect">
            <a:avLst/>
          </a:prstGeom>
        </p:spPr>
        <p:txBody>
          <a:bodyPr lIns="0" tIns="0" rIns="0" bIns="0" rtlCol="0" anchor="t">
            <a:spAutoFit/>
          </a:bodyPr>
          <a:lstStyle/>
          <a:p>
            <a:pPr algn="l">
              <a:lnSpc>
                <a:spcPts val="4290"/>
              </a:lnSpc>
            </a:pPr>
            <a:r>
              <a:rPr lang="en-US" sz="3300" b="1">
                <a:solidFill>
                  <a:srgbClr val="000000"/>
                </a:solidFill>
                <a:latin typeface="Times New Roman" panose="02020603050405020304" pitchFamily="18" charset="0"/>
                <a:ea typeface="Gordita Bold"/>
                <a:cs typeface="Times New Roman" panose="02020603050405020304" pitchFamily="18" charset="0"/>
                <a:sym typeface="Gordita Bold"/>
              </a:rPr>
              <a:t>ETL, làm sạch dữ liệu</a:t>
            </a:r>
          </a:p>
        </p:txBody>
      </p:sp>
      <p:sp>
        <p:nvSpPr>
          <p:cNvPr id="25" name="TextBox 25"/>
          <p:cNvSpPr txBox="1"/>
          <p:nvPr/>
        </p:nvSpPr>
        <p:spPr>
          <a:xfrm>
            <a:off x="8129459" y="7200900"/>
            <a:ext cx="5168471" cy="512769"/>
          </a:xfrm>
          <a:prstGeom prst="rect">
            <a:avLst/>
          </a:prstGeom>
        </p:spPr>
        <p:txBody>
          <a:bodyPr lIns="0" tIns="0" rIns="0" bIns="0" rtlCol="0" anchor="t">
            <a:spAutoFit/>
          </a:bodyPr>
          <a:lstStyle/>
          <a:p>
            <a:pPr algn="l">
              <a:lnSpc>
                <a:spcPts val="4290"/>
              </a:lnSpc>
            </a:pPr>
            <a:r>
              <a:rPr lang="en-US" sz="3300" b="1">
                <a:solidFill>
                  <a:srgbClr val="000000"/>
                </a:solidFill>
                <a:latin typeface="Times New Roman" panose="02020603050405020304" pitchFamily="18" charset="0"/>
                <a:ea typeface="Gordita Bold"/>
                <a:cs typeface="Times New Roman" panose="02020603050405020304" pitchFamily="18" charset="0"/>
                <a:sym typeface="Gordita Bold"/>
              </a:rPr>
              <a:t>Tính toán và Visualize data</a:t>
            </a:r>
          </a:p>
        </p:txBody>
      </p:sp>
      <p:sp>
        <p:nvSpPr>
          <p:cNvPr id="27" name="TextBox 27"/>
          <p:cNvSpPr txBox="1"/>
          <p:nvPr/>
        </p:nvSpPr>
        <p:spPr>
          <a:xfrm>
            <a:off x="8129459" y="5143405"/>
            <a:ext cx="5168471" cy="1066895"/>
          </a:xfrm>
          <a:prstGeom prst="rect">
            <a:avLst/>
          </a:prstGeom>
        </p:spPr>
        <p:txBody>
          <a:bodyPr lIns="0" tIns="0" rIns="0" bIns="0" rtlCol="0" anchor="t">
            <a:spAutoFit/>
          </a:bodyPr>
          <a:lstStyle/>
          <a:p>
            <a:pPr algn="l">
              <a:lnSpc>
                <a:spcPts val="4290"/>
              </a:lnSpc>
            </a:pPr>
            <a:r>
              <a:rPr lang="en-US" sz="3300" b="1">
                <a:solidFill>
                  <a:srgbClr val="000000"/>
                </a:solidFill>
                <a:latin typeface="Times New Roman" panose="02020603050405020304" pitchFamily="18" charset="0"/>
                <a:ea typeface="Gordita Bold"/>
                <a:cs typeface="Times New Roman" panose="02020603050405020304" pitchFamily="18" charset="0"/>
                <a:sym typeface="Gordita Bold"/>
              </a:rPr>
              <a:t>Xác định các metric cần tính toán</a:t>
            </a:r>
          </a:p>
        </p:txBody>
      </p:sp>
      <p:sp>
        <p:nvSpPr>
          <p:cNvPr id="29" name="TextBox 29"/>
          <p:cNvSpPr txBox="1"/>
          <p:nvPr/>
        </p:nvSpPr>
        <p:spPr>
          <a:xfrm>
            <a:off x="676108" y="4086225"/>
            <a:ext cx="4857750" cy="2095510"/>
          </a:xfrm>
          <a:prstGeom prst="rect">
            <a:avLst/>
          </a:prstGeom>
        </p:spPr>
        <p:txBody>
          <a:bodyPr lIns="0" tIns="0" rIns="0" bIns="0" rtlCol="0" anchor="t">
            <a:spAutoFit/>
          </a:bodyPr>
          <a:lstStyle/>
          <a:p>
            <a:pPr marL="0" lvl="0" indent="0" algn="l">
              <a:lnSpc>
                <a:spcPts val="8399"/>
              </a:lnSpc>
              <a:spcBef>
                <a:spcPct val="0"/>
              </a:spcBef>
            </a:pPr>
            <a:r>
              <a:rPr lang="en-US" sz="6999" u="none" strike="noStrike">
                <a:solidFill>
                  <a:srgbClr val="000000"/>
                </a:solidFill>
                <a:latin typeface="Times New Roman" panose="02020603050405020304" pitchFamily="18" charset="0"/>
                <a:ea typeface="Gordita"/>
                <a:cs typeface="Times New Roman" panose="02020603050405020304" pitchFamily="18" charset="0"/>
                <a:sym typeface="Gordita"/>
              </a:rPr>
              <a:t>CÁC BƯỚC LÀM</a:t>
            </a:r>
          </a:p>
        </p:txBody>
      </p:sp>
      <p:grpSp>
        <p:nvGrpSpPr>
          <p:cNvPr id="30" name="Group 30"/>
          <p:cNvGrpSpPr/>
          <p:nvPr/>
        </p:nvGrpSpPr>
        <p:grpSpPr>
          <a:xfrm>
            <a:off x="14166249" y="0"/>
            <a:ext cx="4121751" cy="10287000"/>
            <a:chOff x="0" y="0"/>
            <a:chExt cx="1085564" cy="2709333"/>
          </a:xfrm>
        </p:grpSpPr>
        <p:sp>
          <p:nvSpPr>
            <p:cNvPr id="31" name="Freeform 31"/>
            <p:cNvSpPr/>
            <p:nvPr/>
          </p:nvSpPr>
          <p:spPr>
            <a:xfrm>
              <a:off x="0" y="0"/>
              <a:ext cx="1085564" cy="2709333"/>
            </a:xfrm>
            <a:custGeom>
              <a:avLst/>
              <a:gdLst/>
              <a:ahLst/>
              <a:cxnLst/>
              <a:rect l="l" t="t" r="r" b="b"/>
              <a:pathLst>
                <a:path w="1085564" h="2709333">
                  <a:moveTo>
                    <a:pt x="0" y="0"/>
                  </a:moveTo>
                  <a:lnTo>
                    <a:pt x="1085564" y="0"/>
                  </a:lnTo>
                  <a:lnTo>
                    <a:pt x="1085564" y="2709333"/>
                  </a:lnTo>
                  <a:lnTo>
                    <a:pt x="0" y="2709333"/>
                  </a:lnTo>
                  <a:close/>
                </a:path>
              </a:pathLst>
            </a:custGeom>
            <a:solidFill>
              <a:srgbClr val="FDFDFD"/>
            </a:solidFill>
          </p:spPr>
          <p:txBody>
            <a:bodyPr/>
            <a:lstStyle/>
            <a:p>
              <a:endParaRPr lang="en-US"/>
            </a:p>
          </p:txBody>
        </p:sp>
        <p:sp>
          <p:nvSpPr>
            <p:cNvPr id="32" name="TextBox 32"/>
            <p:cNvSpPr txBox="1"/>
            <p:nvPr/>
          </p:nvSpPr>
          <p:spPr>
            <a:xfrm>
              <a:off x="0" y="-19050"/>
              <a:ext cx="1085564" cy="2728383"/>
            </a:xfrm>
            <a:prstGeom prst="rect">
              <a:avLst/>
            </a:prstGeom>
          </p:spPr>
          <p:txBody>
            <a:bodyPr lIns="50800" tIns="50800" rIns="50800" bIns="50800" rtlCol="0" anchor="ctr"/>
            <a:lstStyle/>
            <a:p>
              <a:pPr algn="ctr">
                <a:lnSpc>
                  <a:spcPts val="2600"/>
                </a:lnSpc>
              </a:pPr>
              <a:endParaRPr/>
            </a:p>
          </p:txBody>
        </p:sp>
      </p:grpSp>
      <p:sp>
        <p:nvSpPr>
          <p:cNvPr id="33" name="TextBox 33"/>
          <p:cNvSpPr txBox="1"/>
          <p:nvPr/>
        </p:nvSpPr>
        <p:spPr>
          <a:xfrm>
            <a:off x="14829616" y="8772525"/>
            <a:ext cx="2795017" cy="311817"/>
          </a:xfrm>
          <a:prstGeom prst="rect">
            <a:avLst/>
          </a:prstGeom>
        </p:spPr>
        <p:txBody>
          <a:bodyPr lIns="0" tIns="0" rIns="0" bIns="0" rtlCol="0" anchor="t">
            <a:spAutoFit/>
          </a:bodyPr>
          <a:lstStyle/>
          <a:p>
            <a:pPr algn="l">
              <a:lnSpc>
                <a:spcPts val="2600"/>
              </a:lnSpc>
            </a:pPr>
            <a:endParaRPr lang="en-US" sz="2000">
              <a:solidFill>
                <a:srgbClr val="000000"/>
              </a:solidFill>
              <a:latin typeface="Times New Roman" panose="02020603050405020304" pitchFamily="18" charset="0"/>
              <a:ea typeface="Gordita"/>
              <a:cs typeface="Times New Roman" panose="02020603050405020304" pitchFamily="18" charset="0"/>
              <a:sym typeface="Gordita"/>
            </a:endParaRPr>
          </a:p>
        </p:txBody>
      </p:sp>
      <p:sp>
        <p:nvSpPr>
          <p:cNvPr id="34" name="Freeform 34">
            <a:hlinkClick r:id="rId2" action="ppaction://hlinksldjump"/>
          </p:cNvPr>
          <p:cNvSpPr/>
          <p:nvPr/>
        </p:nvSpPr>
        <p:spPr>
          <a:xfrm>
            <a:off x="17050010" y="990560"/>
            <a:ext cx="504865" cy="504865"/>
          </a:xfrm>
          <a:custGeom>
            <a:avLst/>
            <a:gdLst/>
            <a:ahLst/>
            <a:cxnLst/>
            <a:rect l="l" t="t" r="r" b="b"/>
            <a:pathLst>
              <a:path w="504865" h="504865">
                <a:moveTo>
                  <a:pt x="0" y="0"/>
                </a:moveTo>
                <a:lnTo>
                  <a:pt x="504865" y="0"/>
                </a:lnTo>
                <a:lnTo>
                  <a:pt x="504865" y="504865"/>
                </a:lnTo>
                <a:lnTo>
                  <a:pt x="0" y="50486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latin typeface="Times New Roman" panose="02020603050405020304" pitchFamily="18" charset="0"/>
              <a:cs typeface="Times New Roman" panose="02020603050405020304" pitchFamily="18" charset="0"/>
            </a:endParaRPr>
          </a:p>
        </p:txBody>
      </p:sp>
      <p:sp>
        <p:nvSpPr>
          <p:cNvPr id="35" name="TextBox 35"/>
          <p:cNvSpPr txBox="1"/>
          <p:nvPr/>
        </p:nvSpPr>
        <p:spPr>
          <a:xfrm>
            <a:off x="14829616" y="854075"/>
            <a:ext cx="1614512" cy="310150"/>
          </a:xfrm>
          <a:prstGeom prst="rect">
            <a:avLst/>
          </a:prstGeom>
        </p:spPr>
        <p:txBody>
          <a:bodyPr lIns="0" tIns="0" rIns="0" bIns="0" rtlCol="0" anchor="t">
            <a:spAutoFit/>
          </a:bodyPr>
          <a:lstStyle/>
          <a:p>
            <a:pPr algn="l">
              <a:lnSpc>
                <a:spcPts val="2600"/>
              </a:lnSpc>
            </a:pPr>
            <a:r>
              <a:rPr lang="en-US" sz="2000">
                <a:solidFill>
                  <a:srgbClr val="000000"/>
                </a:solidFill>
                <a:latin typeface="Times New Roman" panose="02020603050405020304" pitchFamily="18" charset="0"/>
                <a:ea typeface="Gordita"/>
                <a:cs typeface="Times New Roman" panose="02020603050405020304" pitchFamily="18" charset="0"/>
                <a:sym typeface="Gordita"/>
                <a:hlinkClick r:id="rId2" action="ppaction://hlinksldjump"/>
              </a:rPr>
              <a:t>Trở về Mục lục</a:t>
            </a:r>
            <a:endParaRPr lang="en-US" sz="2000" b="1">
              <a:solidFill>
                <a:srgbClr val="000000"/>
              </a:solidFill>
              <a:latin typeface="Times New Roman" panose="02020603050405020304" pitchFamily="18" charset="0"/>
              <a:ea typeface="Gordita Bold"/>
              <a:cs typeface="Times New Roman" panose="02020603050405020304" pitchFamily="18" charset="0"/>
              <a:sym typeface="Gordita Bold"/>
              <a:hlinkClick r:id="rId2" action="ppaction://hlinksldjump"/>
            </a:endParaRPr>
          </a:p>
        </p:txBody>
      </p:sp>
      <p:grpSp>
        <p:nvGrpSpPr>
          <p:cNvPr id="36" name="Group 14">
            <a:extLst>
              <a:ext uri="{FF2B5EF4-FFF2-40B4-BE49-F238E27FC236}">
                <a16:creationId xmlns:a16="http://schemas.microsoft.com/office/drawing/2014/main" id="{14DB988B-F864-8503-00E1-853A4536DCB5}"/>
              </a:ext>
            </a:extLst>
          </p:cNvPr>
          <p:cNvGrpSpPr/>
          <p:nvPr/>
        </p:nvGrpSpPr>
        <p:grpSpPr>
          <a:xfrm>
            <a:off x="7196009" y="9198938"/>
            <a:ext cx="323850" cy="323850"/>
            <a:chOff x="0" y="0"/>
            <a:chExt cx="6350000" cy="6350000"/>
          </a:xfrm>
        </p:grpSpPr>
        <p:sp>
          <p:nvSpPr>
            <p:cNvPr id="37" name="Freeform 15">
              <a:extLst>
                <a:ext uri="{FF2B5EF4-FFF2-40B4-BE49-F238E27FC236}">
                  <a16:creationId xmlns:a16="http://schemas.microsoft.com/office/drawing/2014/main" id="{3DE77F2D-74A0-D4F9-251A-3054771F7944}"/>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solidFill>
          </p:spPr>
          <p:txBody>
            <a:bodyPr/>
            <a:lstStyle/>
            <a:p>
              <a:endParaRPr lang="en-US">
                <a:latin typeface="Times New Roman" panose="02020603050405020304" pitchFamily="18" charset="0"/>
                <a:cs typeface="Times New Roman" panose="02020603050405020304" pitchFamily="18" charset="0"/>
              </a:endParaRPr>
            </a:p>
          </p:txBody>
        </p:sp>
      </p:grpSp>
      <p:sp>
        <p:nvSpPr>
          <p:cNvPr id="38" name="TextBox 25">
            <a:extLst>
              <a:ext uri="{FF2B5EF4-FFF2-40B4-BE49-F238E27FC236}">
                <a16:creationId xmlns:a16="http://schemas.microsoft.com/office/drawing/2014/main" id="{BE90EB7C-3B45-3DCD-22F8-34C08DC2D12E}"/>
              </a:ext>
            </a:extLst>
          </p:cNvPr>
          <p:cNvSpPr txBox="1"/>
          <p:nvPr/>
        </p:nvSpPr>
        <p:spPr>
          <a:xfrm>
            <a:off x="8129459" y="9120357"/>
            <a:ext cx="5168471" cy="1066895"/>
          </a:xfrm>
          <a:prstGeom prst="rect">
            <a:avLst/>
          </a:prstGeom>
        </p:spPr>
        <p:txBody>
          <a:bodyPr lIns="0" tIns="0" rIns="0" bIns="0" rtlCol="0" anchor="t">
            <a:spAutoFit/>
          </a:bodyPr>
          <a:lstStyle/>
          <a:p>
            <a:pPr algn="l">
              <a:lnSpc>
                <a:spcPts val="4290"/>
              </a:lnSpc>
            </a:pPr>
            <a:r>
              <a:rPr lang="en-US" sz="3300" b="1">
                <a:solidFill>
                  <a:srgbClr val="000000"/>
                </a:solidFill>
                <a:latin typeface="Times New Roman" panose="02020603050405020304" pitchFamily="18" charset="0"/>
                <a:ea typeface="Gordita Bold"/>
                <a:cs typeface="Times New Roman" panose="02020603050405020304" pitchFamily="18" charset="0"/>
                <a:sym typeface="Gordita Bold"/>
              </a:rPr>
              <a:t>Nhận xét về kết quả thu được</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2" name="Freeform 2"/>
          <p:cNvSpPr/>
          <p:nvPr/>
        </p:nvSpPr>
        <p:spPr>
          <a:xfrm flipV="1">
            <a:off x="5791200" y="-4450073"/>
            <a:ext cx="11892890" cy="11868912"/>
          </a:xfrm>
          <a:custGeom>
            <a:avLst/>
            <a:gdLst/>
            <a:ahLst/>
            <a:cxnLst/>
            <a:rect l="l" t="t" r="r" b="b"/>
            <a:pathLst>
              <a:path w="11892890" h="11868912">
                <a:moveTo>
                  <a:pt x="0" y="11868912"/>
                </a:moveTo>
                <a:lnTo>
                  <a:pt x="11892890" y="11868912"/>
                </a:lnTo>
                <a:lnTo>
                  <a:pt x="11892890" y="0"/>
                </a:lnTo>
                <a:lnTo>
                  <a:pt x="0" y="0"/>
                </a:lnTo>
                <a:lnTo>
                  <a:pt x="0" y="11868912"/>
                </a:lnTo>
                <a:close/>
              </a:path>
            </a:pathLst>
          </a:custGeom>
          <a:blipFill>
            <a:blip r:embed="rId2"/>
            <a:stretch>
              <a:fillRect/>
            </a:stretch>
          </a:blipFill>
        </p:spPr>
        <p:txBody>
          <a:bodyPr/>
          <a:lstStyle/>
          <a:p>
            <a:endParaRPr lang="en-US"/>
          </a:p>
        </p:txBody>
      </p:sp>
      <p:sp>
        <p:nvSpPr>
          <p:cNvPr id="5" name="TextBox 5"/>
          <p:cNvSpPr txBox="1"/>
          <p:nvPr/>
        </p:nvSpPr>
        <p:spPr>
          <a:xfrm>
            <a:off x="733895" y="4437855"/>
            <a:ext cx="16316115" cy="5201445"/>
          </a:xfrm>
          <a:prstGeom prst="rect">
            <a:avLst/>
          </a:prstGeom>
        </p:spPr>
        <p:txBody>
          <a:bodyPr lIns="50800" tIns="50800" rIns="50800" bIns="50800" rtlCol="0" anchor="ctr"/>
          <a:lstStyle/>
          <a:p>
            <a:pPr algn="ctr">
              <a:lnSpc>
                <a:spcPts val="7800"/>
              </a:lnSpc>
            </a:pPr>
            <a:r>
              <a:rPr lang="en-US" sz="6000">
                <a:solidFill>
                  <a:srgbClr val="FDFDFD"/>
                </a:solidFill>
                <a:latin typeface="Times New Roman" panose="02020603050405020304" pitchFamily="18" charset="0"/>
                <a:ea typeface="Gordita"/>
                <a:cs typeface="Times New Roman" panose="02020603050405020304" pitchFamily="18" charset="0"/>
                <a:sym typeface="Gordita"/>
              </a:rPr>
              <a:t>2 out of 5</a:t>
            </a:r>
          </a:p>
        </p:txBody>
      </p:sp>
      <p:sp>
        <p:nvSpPr>
          <p:cNvPr id="11" name="TextBox 11"/>
          <p:cNvSpPr txBox="1"/>
          <p:nvPr/>
        </p:nvSpPr>
        <p:spPr>
          <a:xfrm>
            <a:off x="14109836" y="-72330"/>
            <a:ext cx="4121751" cy="10359330"/>
          </a:xfrm>
          <a:prstGeom prst="rect">
            <a:avLst/>
          </a:prstGeom>
        </p:spPr>
        <p:txBody>
          <a:bodyPr lIns="50800" tIns="50800" rIns="50800" bIns="50800" rtlCol="0" anchor="ctr"/>
          <a:lstStyle/>
          <a:p>
            <a:pPr algn="ctr">
              <a:lnSpc>
                <a:spcPts val="2600"/>
              </a:lnSpc>
            </a:pPr>
            <a:endParaRPr>
              <a:latin typeface="Times New Roman" panose="02020603050405020304" pitchFamily="18" charset="0"/>
              <a:cs typeface="Times New Roman" panose="02020603050405020304" pitchFamily="18" charset="0"/>
            </a:endParaRPr>
          </a:p>
        </p:txBody>
      </p:sp>
      <p:sp>
        <p:nvSpPr>
          <p:cNvPr id="12" name="Freeform 12">
            <a:hlinkClick r:id="rId3" action="ppaction://hlinksldjump"/>
          </p:cNvPr>
          <p:cNvSpPr/>
          <p:nvPr/>
        </p:nvSpPr>
        <p:spPr>
          <a:xfrm>
            <a:off x="17050010" y="990560"/>
            <a:ext cx="504865" cy="504865"/>
          </a:xfrm>
          <a:custGeom>
            <a:avLst/>
            <a:gdLst/>
            <a:ahLst/>
            <a:cxnLst/>
            <a:rect l="l" t="t" r="r" b="b"/>
            <a:pathLst>
              <a:path w="504865" h="504865">
                <a:moveTo>
                  <a:pt x="0" y="0"/>
                </a:moveTo>
                <a:lnTo>
                  <a:pt x="504865" y="0"/>
                </a:lnTo>
                <a:lnTo>
                  <a:pt x="504865" y="504865"/>
                </a:lnTo>
                <a:lnTo>
                  <a:pt x="0" y="50486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latin typeface="Times New Roman" panose="02020603050405020304" pitchFamily="18" charset="0"/>
              <a:cs typeface="Times New Roman" panose="02020603050405020304" pitchFamily="18" charset="0"/>
            </a:endParaRPr>
          </a:p>
        </p:txBody>
      </p:sp>
      <p:sp>
        <p:nvSpPr>
          <p:cNvPr id="19" name="TextBox 19"/>
          <p:cNvSpPr txBox="1"/>
          <p:nvPr/>
        </p:nvSpPr>
        <p:spPr>
          <a:xfrm>
            <a:off x="780385" y="873125"/>
            <a:ext cx="12453354" cy="2101153"/>
          </a:xfrm>
          <a:prstGeom prst="rect">
            <a:avLst/>
          </a:prstGeom>
        </p:spPr>
        <p:txBody>
          <a:bodyPr lIns="0" tIns="0" rIns="0" bIns="0" rtlCol="0" anchor="t">
            <a:spAutoFit/>
          </a:bodyPr>
          <a:lstStyle/>
          <a:p>
            <a:pPr marL="0" lvl="0" indent="0" algn="l">
              <a:lnSpc>
                <a:spcPts val="8399"/>
              </a:lnSpc>
              <a:spcBef>
                <a:spcPct val="0"/>
              </a:spcBef>
            </a:pPr>
            <a:r>
              <a:rPr lang="en-US" sz="6999" u="none" strike="noStrike">
                <a:solidFill>
                  <a:srgbClr val="000000"/>
                </a:solidFill>
                <a:latin typeface="Times New Roman" panose="02020603050405020304" pitchFamily="18" charset="0"/>
                <a:ea typeface="Gordita"/>
                <a:cs typeface="Times New Roman" panose="02020603050405020304" pitchFamily="18" charset="0"/>
                <a:sym typeface="Gordita"/>
              </a:rPr>
              <a:t>Bước 1: Đánh giá sơ bộ về Dataset và lên các bước làm</a:t>
            </a:r>
          </a:p>
        </p:txBody>
      </p:sp>
      <p:sp>
        <p:nvSpPr>
          <p:cNvPr id="21" name="TextBox 21"/>
          <p:cNvSpPr txBox="1"/>
          <p:nvPr/>
        </p:nvSpPr>
        <p:spPr>
          <a:xfrm>
            <a:off x="14829616" y="854075"/>
            <a:ext cx="1614512" cy="643574"/>
          </a:xfrm>
          <a:prstGeom prst="rect">
            <a:avLst/>
          </a:prstGeom>
        </p:spPr>
        <p:txBody>
          <a:bodyPr lIns="0" tIns="0" rIns="0" bIns="0" rtlCol="0" anchor="t">
            <a:spAutoFit/>
          </a:bodyPr>
          <a:lstStyle/>
          <a:p>
            <a:pPr algn="l">
              <a:lnSpc>
                <a:spcPts val="2600"/>
              </a:lnSpc>
            </a:pPr>
            <a:r>
              <a:rPr lang="en-US" sz="2000">
                <a:solidFill>
                  <a:srgbClr val="000000"/>
                </a:solidFill>
                <a:latin typeface="Times New Roman" panose="02020603050405020304" pitchFamily="18" charset="0"/>
                <a:ea typeface="Gordita"/>
                <a:cs typeface="Times New Roman" panose="02020603050405020304" pitchFamily="18" charset="0"/>
                <a:sym typeface="Gordita"/>
                <a:hlinkClick r:id="rId3" action="ppaction://hlinksldjump"/>
              </a:rPr>
              <a:t>Back to </a:t>
            </a:r>
            <a:r>
              <a:rPr lang="en-US" sz="2000" b="1">
                <a:solidFill>
                  <a:srgbClr val="000000"/>
                </a:solidFill>
                <a:latin typeface="Times New Roman" panose="02020603050405020304" pitchFamily="18" charset="0"/>
                <a:ea typeface="Gordita Bold"/>
                <a:cs typeface="Times New Roman" panose="02020603050405020304" pitchFamily="18" charset="0"/>
                <a:sym typeface="Gordita Bold"/>
                <a:hlinkClick r:id="rId3" action="ppaction://hlinksldjump"/>
              </a:rPr>
              <a:t>Agenda Page</a:t>
            </a:r>
          </a:p>
        </p:txBody>
      </p:sp>
      <p:sp>
        <p:nvSpPr>
          <p:cNvPr id="22" name="Rectangle 21">
            <a:extLst>
              <a:ext uri="{FF2B5EF4-FFF2-40B4-BE49-F238E27FC236}">
                <a16:creationId xmlns:a16="http://schemas.microsoft.com/office/drawing/2014/main" id="{1527987F-23D1-7B01-B58F-C5DF7C598BC8}"/>
              </a:ext>
            </a:extLst>
          </p:cNvPr>
          <p:cNvSpPr/>
          <p:nvPr/>
        </p:nvSpPr>
        <p:spPr>
          <a:xfrm>
            <a:off x="780385" y="3467100"/>
            <a:ext cx="15145415" cy="63246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24" name="Rectangle 23">
            <a:extLst>
              <a:ext uri="{FF2B5EF4-FFF2-40B4-BE49-F238E27FC236}">
                <a16:creationId xmlns:a16="http://schemas.microsoft.com/office/drawing/2014/main" id="{2F53D649-B317-88D4-9378-051D53A22F8A}"/>
              </a:ext>
            </a:extLst>
          </p:cNvPr>
          <p:cNvSpPr/>
          <p:nvPr/>
        </p:nvSpPr>
        <p:spPr>
          <a:xfrm>
            <a:off x="780385" y="3314700"/>
            <a:ext cx="16059815" cy="66294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42900" marR="0" lvl="0" indent="-342900" algn="l" defTabSz="914400" rtl="0" eaLnBrk="0" fontAlgn="base" latinLnBrk="0" hangingPunct="0">
              <a:lnSpc>
                <a:spcPct val="150000"/>
              </a:lnSpc>
              <a:spcBef>
                <a:spcPct val="0"/>
              </a:spcBef>
              <a:spcAft>
                <a:spcPct val="0"/>
              </a:spcAft>
              <a:buClrTx/>
              <a:buSzTx/>
              <a:buFont typeface="Wingdings" panose="05000000000000000000" pitchFamily="2" charset="2"/>
              <a:buChar char="Ø"/>
              <a:tabLst/>
            </a:pPr>
            <a:r>
              <a:rPr kumimoji="0" lang="en-US" altLang="en-US" sz="20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Tên Dataset</a:t>
            </a:r>
            <a:r>
              <a:rPr kumimoji="0" lang="en-US" altLang="en-US" sz="20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 Dữ liệu về sản phẩm Voucher trên app OneU</a:t>
            </a:r>
          </a:p>
          <a:p>
            <a:pPr marL="342900" indent="-342900" eaLnBrk="0" fontAlgn="base" hangingPunct="0">
              <a:lnSpc>
                <a:spcPct val="150000"/>
              </a:lnSpc>
              <a:spcBef>
                <a:spcPct val="0"/>
              </a:spcBef>
              <a:spcAft>
                <a:spcPct val="0"/>
              </a:spcAft>
              <a:buFont typeface="Wingdings" panose="05000000000000000000" pitchFamily="2" charset="2"/>
              <a:buChar char="Ø"/>
            </a:pPr>
            <a:r>
              <a:rPr kumimoji="0" lang="en-US" altLang="en-US" sz="20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Nguồn gốc</a:t>
            </a:r>
            <a:r>
              <a:rPr kumimoji="0" lang="en-US" altLang="en-US" sz="20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 Dataset ở dạng file excel</a:t>
            </a:r>
          </a:p>
          <a:p>
            <a:pPr marL="342900" indent="-342900" eaLnBrk="0" fontAlgn="base" hangingPunct="0">
              <a:lnSpc>
                <a:spcPct val="150000"/>
              </a:lnSpc>
              <a:spcBef>
                <a:spcPct val="0"/>
              </a:spcBef>
              <a:spcAft>
                <a:spcPct val="0"/>
              </a:spcAft>
              <a:buFont typeface="Wingdings" panose="05000000000000000000" pitchFamily="2" charset="2"/>
              <a:buChar char="Ø"/>
            </a:pPr>
            <a:r>
              <a:rPr lang="en-US" altLang="en-US" sz="2000" b="1">
                <a:solidFill>
                  <a:schemeClr val="tx1"/>
                </a:solidFill>
                <a:latin typeface="Times New Roman" panose="02020603050405020304" pitchFamily="18" charset="0"/>
                <a:cs typeface="Times New Roman" panose="02020603050405020304" pitchFamily="18" charset="0"/>
              </a:rPr>
              <a:t>Kích thước dữ liệu: </a:t>
            </a:r>
            <a:r>
              <a:rPr lang="en-US" altLang="en-US" sz="2000">
                <a:solidFill>
                  <a:schemeClr val="tx1"/>
                </a:solidFill>
                <a:latin typeface="Times New Roman" panose="02020603050405020304" pitchFamily="18" charset="0"/>
                <a:cs typeface="Times New Roman" panose="02020603050405020304" pitchFamily="18" charset="0"/>
              </a:rPr>
              <a:t>5 Table, trong đó có 1 bảng fact, 4 bảng dim. Dữ liệu đã được tổ chức theo mô hình Star Schema</a:t>
            </a:r>
          </a:p>
          <a:p>
            <a:pPr eaLnBrk="0" fontAlgn="base" hangingPunct="0">
              <a:lnSpc>
                <a:spcPct val="150000"/>
              </a:lnSpc>
              <a:spcBef>
                <a:spcPct val="0"/>
              </a:spcBef>
              <a:spcAft>
                <a:spcPct val="0"/>
              </a:spcAft>
            </a:pPr>
            <a:r>
              <a:rPr lang="en-US" altLang="en-US" sz="2000">
                <a:solidFill>
                  <a:schemeClr val="tx1"/>
                </a:solidFill>
                <a:latin typeface="Times New Roman" panose="02020603050405020304" pitchFamily="18" charset="0"/>
                <a:cs typeface="Times New Roman" panose="02020603050405020304" pitchFamily="18" charset="0"/>
              </a:rPr>
              <a:t>1. Bảng </a:t>
            </a:r>
            <a:r>
              <a:rPr lang="en-US" altLang="en-US" sz="2000" b="1">
                <a:solidFill>
                  <a:schemeClr val="tx1"/>
                </a:solidFill>
                <a:latin typeface="Times New Roman" panose="02020603050405020304" pitchFamily="18" charset="0"/>
                <a:cs typeface="Times New Roman" panose="02020603050405020304" pitchFamily="18" charset="0"/>
              </a:rPr>
              <a:t>fact</a:t>
            </a:r>
            <a:r>
              <a:rPr lang="en-US" altLang="en-US" sz="2000">
                <a:solidFill>
                  <a:schemeClr val="tx1"/>
                </a:solidFill>
                <a:latin typeface="Times New Roman" panose="02020603050405020304" pitchFamily="18" charset="0"/>
                <a:cs typeface="Times New Roman" panose="02020603050405020304" pitchFamily="18" charset="0"/>
              </a:rPr>
              <a:t>: </a:t>
            </a:r>
            <a:endParaRPr kumimoji="0" lang="en-US" altLang="en-US" sz="20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p>
            <a:pPr marL="342900" indent="-342900" eaLnBrk="0" fontAlgn="base" hangingPunct="0">
              <a:lnSpc>
                <a:spcPct val="150000"/>
              </a:lnSpc>
              <a:spcBef>
                <a:spcPct val="0"/>
              </a:spcBef>
              <a:spcAft>
                <a:spcPct val="0"/>
              </a:spcAft>
              <a:buFontTx/>
              <a:buChar char="-"/>
            </a:pPr>
            <a:r>
              <a:rPr kumimoji="0" lang="en-US" altLang="en-US" sz="20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Lưu trữ các giao dịch theo ngày liên quan đến các voucher, mỗi giao dịch tương ứng với 1 hành vi Claimed hoặc Redeemed của Khách hàng.</a:t>
            </a:r>
          </a:p>
          <a:p>
            <a:pPr marL="342900" indent="-342900" eaLnBrk="0" fontAlgn="base" hangingPunct="0">
              <a:lnSpc>
                <a:spcPct val="150000"/>
              </a:lnSpc>
              <a:spcBef>
                <a:spcPct val="0"/>
              </a:spcBef>
              <a:spcAft>
                <a:spcPct val="0"/>
              </a:spcAft>
              <a:buFontTx/>
              <a:buChar char="-"/>
            </a:pPr>
            <a:r>
              <a:rPr lang="en-US" altLang="en-US" sz="2000">
                <a:solidFill>
                  <a:schemeClr val="tx1"/>
                </a:solidFill>
                <a:latin typeface="Times New Roman" panose="02020603050405020304" pitchFamily="18" charset="0"/>
                <a:cs typeface="Times New Roman" panose="02020603050405020304" pitchFamily="18" charset="0"/>
              </a:rPr>
              <a:t>Thời gian dữ liệu: Tháng 1-2/2024</a:t>
            </a:r>
          </a:p>
          <a:p>
            <a:pPr eaLnBrk="0" fontAlgn="base" hangingPunct="0">
              <a:lnSpc>
                <a:spcPct val="150000"/>
              </a:lnSpc>
              <a:spcBef>
                <a:spcPct val="0"/>
              </a:spcBef>
              <a:spcAft>
                <a:spcPct val="0"/>
              </a:spcAft>
            </a:pPr>
            <a:r>
              <a:rPr lang="en-US" altLang="en-US" sz="2000">
                <a:solidFill>
                  <a:schemeClr val="tx1"/>
                </a:solidFill>
                <a:latin typeface="Times New Roman" panose="02020603050405020304" pitchFamily="18" charset="0"/>
                <a:cs typeface="Times New Roman" panose="02020603050405020304" pitchFamily="18" charset="0"/>
              </a:rPr>
              <a:t>2. Bảng </a:t>
            </a:r>
            <a:r>
              <a:rPr lang="en-US" altLang="en-US" sz="2000" b="1">
                <a:solidFill>
                  <a:schemeClr val="tx1"/>
                </a:solidFill>
                <a:latin typeface="Times New Roman" panose="02020603050405020304" pitchFamily="18" charset="0"/>
                <a:cs typeface="Times New Roman" panose="02020603050405020304" pitchFamily="18" charset="0"/>
              </a:rPr>
              <a:t>d_scheme</a:t>
            </a:r>
            <a:r>
              <a:rPr lang="en-US" altLang="en-US" sz="2000">
                <a:solidFill>
                  <a:schemeClr val="tx1"/>
                </a:solidFill>
                <a:latin typeface="Times New Roman" panose="02020603050405020304" pitchFamily="18" charset="0"/>
                <a:cs typeface="Times New Roman" panose="02020603050405020304" pitchFamily="18" charset="0"/>
              </a:rPr>
              <a:t>: Lưu trữ các thông tin chương trình khuyến mãi của mỗi voucher</a:t>
            </a:r>
          </a:p>
          <a:p>
            <a:pPr eaLnBrk="0" fontAlgn="base" hangingPunct="0">
              <a:lnSpc>
                <a:spcPct val="150000"/>
              </a:lnSpc>
              <a:spcBef>
                <a:spcPct val="0"/>
              </a:spcBef>
              <a:spcAft>
                <a:spcPct val="0"/>
              </a:spcAft>
            </a:pPr>
            <a:r>
              <a:rPr kumimoji="0" lang="en-US" altLang="en-US" sz="20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3. Bảng </a:t>
            </a:r>
            <a:r>
              <a:rPr kumimoji="0" lang="en-US" altLang="en-US" sz="20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d_voucher</a:t>
            </a:r>
            <a:r>
              <a:rPr kumimoji="0" lang="en-US" altLang="en-US" sz="20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 </a:t>
            </a:r>
            <a:r>
              <a:rPr lang="en-US" altLang="en-US" sz="2000">
                <a:solidFill>
                  <a:schemeClr val="tx1"/>
                </a:solidFill>
                <a:latin typeface="Times New Roman" panose="02020603050405020304" pitchFamily="18" charset="0"/>
                <a:cs typeface="Times New Roman" panose="02020603050405020304" pitchFamily="18" charset="0"/>
              </a:rPr>
              <a:t>Lưu trữ các thuộc tính của mỗi Voucher code</a:t>
            </a:r>
          </a:p>
          <a:p>
            <a:pPr eaLnBrk="0" fontAlgn="base" hangingPunct="0">
              <a:lnSpc>
                <a:spcPct val="150000"/>
              </a:lnSpc>
              <a:spcBef>
                <a:spcPct val="0"/>
              </a:spcBef>
              <a:spcAft>
                <a:spcPct val="0"/>
              </a:spcAft>
            </a:pPr>
            <a:r>
              <a:rPr kumimoji="0" lang="en-US" altLang="en-US" sz="20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4. Bảng </a:t>
            </a:r>
            <a:r>
              <a:rPr kumimoji="0" lang="en-US" altLang="en-US" sz="20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d_merchant</a:t>
            </a:r>
            <a:r>
              <a:rPr kumimoji="0" lang="en-US" altLang="en-US" sz="20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 </a:t>
            </a:r>
            <a:r>
              <a:rPr lang="en-US" altLang="en-US" sz="2000">
                <a:solidFill>
                  <a:schemeClr val="tx1"/>
                </a:solidFill>
                <a:latin typeface="Times New Roman" panose="02020603050405020304" pitchFamily="18" charset="0"/>
                <a:cs typeface="Times New Roman" panose="02020603050405020304" pitchFamily="18" charset="0"/>
              </a:rPr>
              <a:t>Lưu trữ thông tin của tổ chức, cá nhân cung cấp các voucher ưu đãi cho khách hàng</a:t>
            </a:r>
          </a:p>
          <a:p>
            <a:pPr eaLnBrk="0" fontAlgn="base" hangingPunct="0">
              <a:lnSpc>
                <a:spcPct val="150000"/>
              </a:lnSpc>
              <a:spcBef>
                <a:spcPct val="0"/>
              </a:spcBef>
              <a:spcAft>
                <a:spcPct val="0"/>
              </a:spcAft>
            </a:pPr>
            <a:r>
              <a:rPr kumimoji="0" lang="en-US" altLang="en-US" sz="20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5. Bảng </a:t>
            </a:r>
            <a:r>
              <a:rPr kumimoji="0" lang="en-US" altLang="en-US" sz="20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d_user</a:t>
            </a:r>
            <a:r>
              <a:rPr kumimoji="0" lang="en-US" altLang="en-US" sz="20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 </a:t>
            </a:r>
            <a:r>
              <a:rPr lang="en-US" altLang="en-US" sz="2000">
                <a:solidFill>
                  <a:schemeClr val="tx1"/>
                </a:solidFill>
                <a:latin typeface="Times New Roman" panose="02020603050405020304" pitchFamily="18" charset="0"/>
                <a:cs typeface="Times New Roman" panose="02020603050405020304" pitchFamily="18" charset="0"/>
              </a:rPr>
              <a:t>Lưu trữ thông tin về khách hàng có tài khoản trên app</a:t>
            </a:r>
            <a:endParaRPr kumimoji="0" lang="en-US" altLang="en-US" sz="20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p>
            <a:pPr eaLnBrk="0" fontAlgn="base" hangingPunct="0">
              <a:spcBef>
                <a:spcPct val="0"/>
              </a:spcBef>
              <a:spcAft>
                <a:spcPct val="0"/>
              </a:spcAft>
              <a:buFontTx/>
              <a:buChar char="•"/>
            </a:pPr>
            <a:endParaRPr kumimoji="0" lang="en-US" altLang="en-US" sz="20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tabLst/>
            </a:pPr>
            <a:endParaRPr kumimoji="0" lang="en-US" altLang="en-US" sz="20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5"/>
          <p:cNvSpPr txBox="1"/>
          <p:nvPr/>
        </p:nvSpPr>
        <p:spPr>
          <a:xfrm>
            <a:off x="733895" y="4437855"/>
            <a:ext cx="16316115" cy="5201445"/>
          </a:xfrm>
          <a:prstGeom prst="rect">
            <a:avLst/>
          </a:prstGeom>
        </p:spPr>
        <p:txBody>
          <a:bodyPr lIns="50800" tIns="50800" rIns="50800" bIns="50800" rtlCol="0" anchor="ctr"/>
          <a:lstStyle/>
          <a:p>
            <a:pPr algn="ctr">
              <a:lnSpc>
                <a:spcPts val="7800"/>
              </a:lnSpc>
            </a:pPr>
            <a:r>
              <a:rPr lang="en-US" sz="6000">
                <a:solidFill>
                  <a:srgbClr val="FDFDFD"/>
                </a:solidFill>
                <a:latin typeface="Times New Roman" panose="02020603050405020304" pitchFamily="18" charset="0"/>
                <a:ea typeface="Gordita"/>
                <a:cs typeface="Times New Roman" panose="02020603050405020304" pitchFamily="18" charset="0"/>
                <a:sym typeface="Gordita"/>
              </a:rPr>
              <a:t>2 out of 5</a:t>
            </a:r>
          </a:p>
        </p:txBody>
      </p:sp>
      <p:sp>
        <p:nvSpPr>
          <p:cNvPr id="11" name="TextBox 11"/>
          <p:cNvSpPr txBox="1"/>
          <p:nvPr/>
        </p:nvSpPr>
        <p:spPr>
          <a:xfrm>
            <a:off x="14109836" y="-72330"/>
            <a:ext cx="4121751" cy="10359330"/>
          </a:xfrm>
          <a:prstGeom prst="rect">
            <a:avLst/>
          </a:prstGeom>
        </p:spPr>
        <p:txBody>
          <a:bodyPr lIns="50800" tIns="50800" rIns="50800" bIns="50800" rtlCol="0" anchor="ctr"/>
          <a:lstStyle/>
          <a:p>
            <a:pPr algn="ctr">
              <a:lnSpc>
                <a:spcPts val="2600"/>
              </a:lnSpc>
            </a:pPr>
            <a:endParaRPr/>
          </a:p>
        </p:txBody>
      </p:sp>
      <p:sp>
        <p:nvSpPr>
          <p:cNvPr id="12" name="Freeform 12">
            <a:hlinkClick r:id="rId2" action="ppaction://hlinksldjump"/>
          </p:cNvPr>
          <p:cNvSpPr/>
          <p:nvPr/>
        </p:nvSpPr>
        <p:spPr>
          <a:xfrm>
            <a:off x="17050010" y="990560"/>
            <a:ext cx="504865" cy="504865"/>
          </a:xfrm>
          <a:custGeom>
            <a:avLst/>
            <a:gdLst/>
            <a:ahLst/>
            <a:cxnLst/>
            <a:rect l="l" t="t" r="r" b="b"/>
            <a:pathLst>
              <a:path w="504865" h="504865">
                <a:moveTo>
                  <a:pt x="0" y="0"/>
                </a:moveTo>
                <a:lnTo>
                  <a:pt x="504865" y="0"/>
                </a:lnTo>
                <a:lnTo>
                  <a:pt x="504865" y="504865"/>
                </a:lnTo>
                <a:lnTo>
                  <a:pt x="0" y="50486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latin typeface="Times New Roman" panose="02020603050405020304" pitchFamily="18" charset="0"/>
              <a:cs typeface="Times New Roman" panose="02020603050405020304" pitchFamily="18" charset="0"/>
            </a:endParaRPr>
          </a:p>
        </p:txBody>
      </p:sp>
      <p:sp>
        <p:nvSpPr>
          <p:cNvPr id="22" name="Rectangle 21">
            <a:extLst>
              <a:ext uri="{FF2B5EF4-FFF2-40B4-BE49-F238E27FC236}">
                <a16:creationId xmlns:a16="http://schemas.microsoft.com/office/drawing/2014/main" id="{1527987F-23D1-7B01-B58F-C5DF7C598BC8}"/>
              </a:ext>
            </a:extLst>
          </p:cNvPr>
          <p:cNvSpPr/>
          <p:nvPr/>
        </p:nvSpPr>
        <p:spPr>
          <a:xfrm>
            <a:off x="780385" y="3467100"/>
            <a:ext cx="15145415" cy="63246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3" name="Rectangle 2">
            <a:extLst>
              <a:ext uri="{FF2B5EF4-FFF2-40B4-BE49-F238E27FC236}">
                <a16:creationId xmlns:a16="http://schemas.microsoft.com/office/drawing/2014/main" id="{E43C3650-0819-E165-5604-5685A7CDDC9F}"/>
              </a:ext>
            </a:extLst>
          </p:cNvPr>
          <p:cNvSpPr/>
          <p:nvPr/>
        </p:nvSpPr>
        <p:spPr>
          <a:xfrm>
            <a:off x="1531105" y="3822580"/>
            <a:ext cx="2420015" cy="1665739"/>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a:solidFill>
                  <a:schemeClr val="tx1"/>
                </a:solidFill>
                <a:latin typeface="Times New Roman" panose="02020603050405020304" pitchFamily="18" charset="0"/>
                <a:cs typeface="Times New Roman" panose="02020603050405020304" pitchFamily="18" charset="0"/>
              </a:rPr>
              <a:t>ETL dữ liệu</a:t>
            </a:r>
          </a:p>
        </p:txBody>
      </p:sp>
      <p:sp>
        <p:nvSpPr>
          <p:cNvPr id="6" name="TextBox 5">
            <a:extLst>
              <a:ext uri="{FF2B5EF4-FFF2-40B4-BE49-F238E27FC236}">
                <a16:creationId xmlns:a16="http://schemas.microsoft.com/office/drawing/2014/main" id="{16290073-32D1-E179-BD6E-8FD6BBA5F3D2}"/>
              </a:ext>
            </a:extLst>
          </p:cNvPr>
          <p:cNvSpPr txBox="1"/>
          <p:nvPr/>
        </p:nvSpPr>
        <p:spPr>
          <a:xfrm>
            <a:off x="1143000" y="6005471"/>
            <a:ext cx="3388055" cy="2246769"/>
          </a:xfrm>
          <a:prstGeom prst="rect">
            <a:avLst/>
          </a:prstGeom>
          <a:noFill/>
        </p:spPr>
        <p:txBody>
          <a:bodyPr wrap="square" rtlCol="0">
            <a:spAutoFit/>
          </a:bodyPr>
          <a:lstStyle/>
          <a:p>
            <a:pPr marL="285750" indent="-285750">
              <a:buFont typeface="Wingdings" panose="05000000000000000000" pitchFamily="2" charset="2"/>
              <a:buChar char="v"/>
            </a:pPr>
            <a:r>
              <a:rPr lang="en-US" sz="2000">
                <a:latin typeface="Times New Roman" panose="02020603050405020304" pitchFamily="18" charset="0"/>
                <a:cs typeface="Times New Roman" panose="02020603050405020304" pitchFamily="18" charset="0"/>
              </a:rPr>
              <a:t>Modelling: Chỉnh sửa Data Model để tối ưu hóa lưu trữ và phân tích dữ liệu</a:t>
            </a:r>
          </a:p>
          <a:p>
            <a:pPr marL="285750" indent="-285750">
              <a:buFont typeface="Wingdings" panose="05000000000000000000" pitchFamily="2" charset="2"/>
              <a:buChar char="v"/>
            </a:pPr>
            <a:r>
              <a:rPr lang="en-US" sz="2000">
                <a:latin typeface="Times New Roman" panose="02020603050405020304" pitchFamily="18" charset="0"/>
                <a:cs typeface="Times New Roman" panose="02020603050405020304" pitchFamily="18" charset="0"/>
              </a:rPr>
              <a:t>Clean data: Xác định các vấn đề data đang gặp phải và xử lý nó</a:t>
            </a:r>
          </a:p>
          <a:p>
            <a:pPr marL="285750" indent="-285750">
              <a:buFont typeface="Wingdings" panose="05000000000000000000" pitchFamily="2" charset="2"/>
              <a:buChar char="v"/>
            </a:pPr>
            <a:r>
              <a:rPr lang="en-US" sz="2000">
                <a:latin typeface="Times New Roman" panose="02020603050405020304" pitchFamily="18" charset="0"/>
                <a:cs typeface="Times New Roman" panose="02020603050405020304" pitchFamily="18" charset="0"/>
              </a:rPr>
              <a:t>Load data to database</a:t>
            </a:r>
          </a:p>
        </p:txBody>
      </p:sp>
      <p:sp>
        <p:nvSpPr>
          <p:cNvPr id="7" name="Rectangle 6">
            <a:extLst>
              <a:ext uri="{FF2B5EF4-FFF2-40B4-BE49-F238E27FC236}">
                <a16:creationId xmlns:a16="http://schemas.microsoft.com/office/drawing/2014/main" id="{A2E539E2-1346-5E4E-6D00-F04B1D98187B}"/>
              </a:ext>
            </a:extLst>
          </p:cNvPr>
          <p:cNvSpPr/>
          <p:nvPr/>
        </p:nvSpPr>
        <p:spPr>
          <a:xfrm>
            <a:off x="6096000" y="3822579"/>
            <a:ext cx="2420015" cy="1665739"/>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a:solidFill>
                  <a:schemeClr val="tx1"/>
                </a:solidFill>
                <a:latin typeface="Times New Roman" panose="02020603050405020304" pitchFamily="18" charset="0"/>
                <a:cs typeface="Times New Roman" panose="02020603050405020304" pitchFamily="18" charset="0"/>
              </a:rPr>
              <a:t>Xác định các Metric cần tính toán</a:t>
            </a:r>
          </a:p>
        </p:txBody>
      </p:sp>
      <p:sp>
        <p:nvSpPr>
          <p:cNvPr id="9" name="TextBox 8">
            <a:extLst>
              <a:ext uri="{FF2B5EF4-FFF2-40B4-BE49-F238E27FC236}">
                <a16:creationId xmlns:a16="http://schemas.microsoft.com/office/drawing/2014/main" id="{4C985DFC-FBD2-37DF-CB8B-047132C28AC5}"/>
              </a:ext>
            </a:extLst>
          </p:cNvPr>
          <p:cNvSpPr txBox="1"/>
          <p:nvPr/>
        </p:nvSpPr>
        <p:spPr>
          <a:xfrm>
            <a:off x="27992" y="8626614"/>
            <a:ext cx="1306750" cy="707886"/>
          </a:xfrm>
          <a:prstGeom prst="rect">
            <a:avLst/>
          </a:prstGeom>
          <a:noFill/>
        </p:spPr>
        <p:txBody>
          <a:bodyPr wrap="square" rtlCol="0">
            <a:spAutoFit/>
          </a:bodyPr>
          <a:lstStyle/>
          <a:p>
            <a:r>
              <a:rPr lang="en-US" sz="2000" b="1">
                <a:solidFill>
                  <a:srgbClr val="FF0000"/>
                </a:solidFill>
                <a:highlight>
                  <a:srgbClr val="FFFF00"/>
                </a:highlight>
                <a:latin typeface="Times New Roman" panose="02020603050405020304" pitchFamily="18" charset="0"/>
                <a:cs typeface="Times New Roman" panose="02020603050405020304" pitchFamily="18" charset="0"/>
              </a:rPr>
              <a:t>File đính kèm: </a:t>
            </a:r>
          </a:p>
        </p:txBody>
      </p:sp>
      <p:sp>
        <p:nvSpPr>
          <p:cNvPr id="10" name="TextBox 9">
            <a:extLst>
              <a:ext uri="{FF2B5EF4-FFF2-40B4-BE49-F238E27FC236}">
                <a16:creationId xmlns:a16="http://schemas.microsoft.com/office/drawing/2014/main" id="{2D4F4590-CAE0-11E0-8A05-A77E613A9474}"/>
              </a:ext>
            </a:extLst>
          </p:cNvPr>
          <p:cNvSpPr txBox="1"/>
          <p:nvPr/>
        </p:nvSpPr>
        <p:spPr>
          <a:xfrm>
            <a:off x="10204549" y="8540692"/>
            <a:ext cx="3199000" cy="1323439"/>
          </a:xfrm>
          <a:prstGeom prst="rect">
            <a:avLst/>
          </a:prstGeom>
          <a:noFill/>
        </p:spPr>
        <p:txBody>
          <a:bodyPr wrap="square" rtlCol="0">
            <a:spAutoFit/>
          </a:bodyPr>
          <a:lstStyle/>
          <a:p>
            <a:pPr marL="342900" indent="-342900">
              <a:buAutoNum type="arabicPeriod"/>
            </a:pPr>
            <a:r>
              <a:rPr lang="en-US" sz="2000">
                <a:solidFill>
                  <a:srgbClr val="FF0000"/>
                </a:solidFill>
                <a:latin typeface="Times New Roman" panose="02020603050405020304" pitchFamily="18" charset="0"/>
                <a:cs typeface="Times New Roman" panose="02020603050405020304" pitchFamily="18" charset="0"/>
              </a:rPr>
              <a:t>File trans_summary_daily.sql</a:t>
            </a:r>
          </a:p>
          <a:p>
            <a:pPr marL="342900" indent="-342900">
              <a:buAutoNum type="arabicPeriod"/>
            </a:pPr>
            <a:r>
              <a:rPr lang="en-US" sz="2000">
                <a:solidFill>
                  <a:srgbClr val="FF0000"/>
                </a:solidFill>
                <a:latin typeface="Times New Roman" panose="02020603050405020304" pitchFamily="18" charset="0"/>
                <a:cs typeface="Times New Roman" panose="02020603050405020304" pitchFamily="18" charset="0"/>
              </a:rPr>
              <a:t>File dashboard Tableau: OneU_Dashboard.twbx</a:t>
            </a:r>
          </a:p>
        </p:txBody>
      </p:sp>
      <p:sp>
        <p:nvSpPr>
          <p:cNvPr id="14" name="Rectangle 13">
            <a:extLst>
              <a:ext uri="{FF2B5EF4-FFF2-40B4-BE49-F238E27FC236}">
                <a16:creationId xmlns:a16="http://schemas.microsoft.com/office/drawing/2014/main" id="{6EE8B39E-4841-643E-170A-D406B0A5CE58}"/>
              </a:ext>
            </a:extLst>
          </p:cNvPr>
          <p:cNvSpPr/>
          <p:nvPr/>
        </p:nvSpPr>
        <p:spPr>
          <a:xfrm>
            <a:off x="10306755" y="3822578"/>
            <a:ext cx="2420015" cy="1665739"/>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a:solidFill>
                  <a:schemeClr val="tx1"/>
                </a:solidFill>
                <a:latin typeface="Times New Roman" panose="02020603050405020304" pitchFamily="18" charset="0"/>
                <a:cs typeface="Times New Roman" panose="02020603050405020304" pitchFamily="18" charset="0"/>
              </a:rPr>
              <a:t>Tính toán và Visualize data</a:t>
            </a:r>
          </a:p>
        </p:txBody>
      </p:sp>
      <p:sp>
        <p:nvSpPr>
          <p:cNvPr id="15" name="Rectangle 14">
            <a:extLst>
              <a:ext uri="{FF2B5EF4-FFF2-40B4-BE49-F238E27FC236}">
                <a16:creationId xmlns:a16="http://schemas.microsoft.com/office/drawing/2014/main" id="{6039D0DF-8097-1D30-5A1D-A328019A73DF}"/>
              </a:ext>
            </a:extLst>
          </p:cNvPr>
          <p:cNvSpPr/>
          <p:nvPr/>
        </p:nvSpPr>
        <p:spPr>
          <a:xfrm>
            <a:off x="14496385" y="3790155"/>
            <a:ext cx="2420015" cy="1665739"/>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a:solidFill>
                  <a:schemeClr val="tx1"/>
                </a:solidFill>
                <a:latin typeface="Times New Roman" panose="02020603050405020304" pitchFamily="18" charset="0"/>
                <a:cs typeface="Times New Roman" panose="02020603050405020304" pitchFamily="18" charset="0"/>
              </a:rPr>
              <a:t>Nhận xét</a:t>
            </a:r>
          </a:p>
        </p:txBody>
      </p:sp>
      <p:sp>
        <p:nvSpPr>
          <p:cNvPr id="16" name="TextBox 15">
            <a:extLst>
              <a:ext uri="{FF2B5EF4-FFF2-40B4-BE49-F238E27FC236}">
                <a16:creationId xmlns:a16="http://schemas.microsoft.com/office/drawing/2014/main" id="{47EFEA11-B1F0-2B13-52E8-7B54FBB99C69}"/>
              </a:ext>
            </a:extLst>
          </p:cNvPr>
          <p:cNvSpPr txBox="1"/>
          <p:nvPr/>
        </p:nvSpPr>
        <p:spPr>
          <a:xfrm>
            <a:off x="5751083" y="6005471"/>
            <a:ext cx="3388055" cy="707886"/>
          </a:xfrm>
          <a:prstGeom prst="rect">
            <a:avLst/>
          </a:prstGeom>
          <a:noFill/>
        </p:spPr>
        <p:txBody>
          <a:bodyPr wrap="square" rtlCol="0">
            <a:spAutoFit/>
          </a:bodyPr>
          <a:lstStyle/>
          <a:p>
            <a:pPr marL="285750" indent="-285750">
              <a:buFont typeface="Wingdings" panose="05000000000000000000" pitchFamily="2" charset="2"/>
              <a:buChar char="v"/>
            </a:pPr>
            <a:r>
              <a:rPr lang="en-US" sz="2000">
                <a:latin typeface="Times New Roman" panose="02020603050405020304" pitchFamily="18" charset="0"/>
                <a:cs typeface="Times New Roman" panose="02020603050405020304" pitchFamily="18" charset="0"/>
              </a:rPr>
              <a:t>Xác định các metric và chiều dữ liệu cần tổng hợp</a:t>
            </a:r>
          </a:p>
        </p:txBody>
      </p:sp>
      <p:sp>
        <p:nvSpPr>
          <p:cNvPr id="17" name="TextBox 16">
            <a:extLst>
              <a:ext uri="{FF2B5EF4-FFF2-40B4-BE49-F238E27FC236}">
                <a16:creationId xmlns:a16="http://schemas.microsoft.com/office/drawing/2014/main" id="{CC987E64-475B-9D9D-6C3F-CDBC3D31B031}"/>
              </a:ext>
            </a:extLst>
          </p:cNvPr>
          <p:cNvSpPr txBox="1"/>
          <p:nvPr/>
        </p:nvSpPr>
        <p:spPr>
          <a:xfrm>
            <a:off x="9930459" y="5921514"/>
            <a:ext cx="3388055" cy="2246769"/>
          </a:xfrm>
          <a:prstGeom prst="rect">
            <a:avLst/>
          </a:prstGeom>
          <a:noFill/>
        </p:spPr>
        <p:txBody>
          <a:bodyPr wrap="square" rtlCol="0">
            <a:spAutoFit/>
          </a:bodyPr>
          <a:lstStyle/>
          <a:p>
            <a:pPr marL="285750" indent="-285750">
              <a:buFont typeface="Wingdings" panose="05000000000000000000" pitchFamily="2" charset="2"/>
              <a:buChar char="v"/>
            </a:pPr>
            <a:r>
              <a:rPr lang="en-US" sz="2000">
                <a:latin typeface="Times New Roman" panose="02020603050405020304" pitchFamily="18" charset="0"/>
                <a:cs typeface="Times New Roman" panose="02020603050405020304" pitchFamily="18" charset="0"/>
              </a:rPr>
              <a:t>Tạo bảng tổng hợp Summary table dữ liệu giao dịch theo ngày nhắm tối ưu hóa khi chạy visualize trên tool BI</a:t>
            </a:r>
          </a:p>
          <a:p>
            <a:pPr marL="285750" indent="-285750">
              <a:buFont typeface="Wingdings" panose="05000000000000000000" pitchFamily="2" charset="2"/>
              <a:buChar char="v"/>
            </a:pPr>
            <a:r>
              <a:rPr lang="en-US" sz="2000">
                <a:latin typeface="Times New Roman" panose="02020603050405020304" pitchFamily="18" charset="0"/>
                <a:cs typeface="Times New Roman" panose="02020603050405020304" pitchFamily="18" charset="0"/>
              </a:rPr>
              <a:t>Sử dụng Tableau visualize data</a:t>
            </a:r>
          </a:p>
        </p:txBody>
      </p:sp>
      <p:sp>
        <p:nvSpPr>
          <p:cNvPr id="18" name="TextBox 17">
            <a:extLst>
              <a:ext uri="{FF2B5EF4-FFF2-40B4-BE49-F238E27FC236}">
                <a16:creationId xmlns:a16="http://schemas.microsoft.com/office/drawing/2014/main" id="{BB0DAA12-0390-EED3-E238-F3DD94DAE723}"/>
              </a:ext>
            </a:extLst>
          </p:cNvPr>
          <p:cNvSpPr txBox="1"/>
          <p:nvPr/>
        </p:nvSpPr>
        <p:spPr>
          <a:xfrm>
            <a:off x="1295400" y="8620661"/>
            <a:ext cx="3199000" cy="1323439"/>
          </a:xfrm>
          <a:prstGeom prst="rect">
            <a:avLst/>
          </a:prstGeom>
          <a:noFill/>
        </p:spPr>
        <p:txBody>
          <a:bodyPr wrap="square" rtlCol="0">
            <a:spAutoFit/>
          </a:bodyPr>
          <a:lstStyle/>
          <a:p>
            <a:pPr marL="342900" indent="-342900">
              <a:buAutoNum type="arabicPeriod"/>
            </a:pPr>
            <a:r>
              <a:rPr lang="en-US" sz="2000">
                <a:solidFill>
                  <a:srgbClr val="FF0000"/>
                </a:solidFill>
                <a:latin typeface="Times New Roman" panose="02020603050405020304" pitchFamily="18" charset="0"/>
                <a:cs typeface="Times New Roman" panose="02020603050405020304" pitchFamily="18" charset="0"/>
              </a:rPr>
              <a:t>File ETL..ipynb</a:t>
            </a:r>
          </a:p>
          <a:p>
            <a:pPr marL="342900" indent="-342900">
              <a:buAutoNum type="arabicPeriod"/>
            </a:pPr>
            <a:r>
              <a:rPr lang="en-US" sz="2000">
                <a:solidFill>
                  <a:srgbClr val="FF0000"/>
                </a:solidFill>
                <a:latin typeface="Times New Roman" panose="02020603050405020304" pitchFamily="18" charset="0"/>
                <a:cs typeface="Times New Roman" panose="02020603050405020304" pitchFamily="18" charset="0"/>
              </a:rPr>
              <a:t>File create_object.SQL</a:t>
            </a:r>
          </a:p>
          <a:p>
            <a:pPr marL="342900" indent="-342900">
              <a:buAutoNum type="arabicPeriod"/>
            </a:pPr>
            <a:r>
              <a:rPr lang="en-US" sz="2000">
                <a:solidFill>
                  <a:srgbClr val="FF0000"/>
                </a:solidFill>
                <a:latin typeface="Times New Roman" panose="02020603050405020304" pitchFamily="18" charset="0"/>
                <a:cs typeface="Times New Roman" panose="02020603050405020304" pitchFamily="18" charset="0"/>
              </a:rPr>
              <a:t>5 bảng được tạo trên SQL Server</a:t>
            </a:r>
          </a:p>
        </p:txBody>
      </p:sp>
      <p:sp>
        <p:nvSpPr>
          <p:cNvPr id="20" name="TextBox 19">
            <a:extLst>
              <a:ext uri="{FF2B5EF4-FFF2-40B4-BE49-F238E27FC236}">
                <a16:creationId xmlns:a16="http://schemas.microsoft.com/office/drawing/2014/main" id="{07CE0325-65F0-2C52-E643-8BC7DAA88851}"/>
              </a:ext>
            </a:extLst>
          </p:cNvPr>
          <p:cNvSpPr txBox="1"/>
          <p:nvPr/>
        </p:nvSpPr>
        <p:spPr>
          <a:xfrm>
            <a:off x="13936820" y="5921514"/>
            <a:ext cx="3388055" cy="707886"/>
          </a:xfrm>
          <a:prstGeom prst="rect">
            <a:avLst/>
          </a:prstGeom>
          <a:noFill/>
        </p:spPr>
        <p:txBody>
          <a:bodyPr wrap="square" rtlCol="0">
            <a:spAutoFit/>
          </a:bodyPr>
          <a:lstStyle/>
          <a:p>
            <a:pPr marL="285750" indent="-285750">
              <a:buFont typeface="Wingdings" panose="05000000000000000000" pitchFamily="2" charset="2"/>
              <a:buChar char="v"/>
            </a:pPr>
            <a:r>
              <a:rPr lang="en-US" sz="2000">
                <a:latin typeface="Times New Roman" panose="02020603050405020304" pitchFamily="18" charset="0"/>
                <a:cs typeface="Times New Roman" panose="02020603050405020304" pitchFamily="18" charset="0"/>
              </a:rPr>
              <a:t>Từ các tính toán phân tích, đưa ra nhận xét</a:t>
            </a:r>
          </a:p>
        </p:txBody>
      </p:sp>
      <p:cxnSp>
        <p:nvCxnSpPr>
          <p:cNvPr id="25" name="Straight Arrow Connector 24">
            <a:extLst>
              <a:ext uri="{FF2B5EF4-FFF2-40B4-BE49-F238E27FC236}">
                <a16:creationId xmlns:a16="http://schemas.microsoft.com/office/drawing/2014/main" id="{2B7E6262-CB5A-85A7-4D73-6361B976B54F}"/>
              </a:ext>
            </a:extLst>
          </p:cNvPr>
          <p:cNvCxnSpPr>
            <a:stCxn id="3" idx="3"/>
            <a:endCxn id="7" idx="1"/>
          </p:cNvCxnSpPr>
          <p:nvPr/>
        </p:nvCxnSpPr>
        <p:spPr>
          <a:xfrm flipV="1">
            <a:off x="3951120" y="4655449"/>
            <a:ext cx="2144880"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994DE303-3354-A5A2-245E-2DA29E700EA5}"/>
              </a:ext>
            </a:extLst>
          </p:cNvPr>
          <p:cNvCxnSpPr>
            <a:cxnSpLocks/>
          </p:cNvCxnSpPr>
          <p:nvPr/>
        </p:nvCxnSpPr>
        <p:spPr>
          <a:xfrm>
            <a:off x="8516015" y="4659336"/>
            <a:ext cx="179074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226D0B39-3163-7979-0D53-789DCA5BC1A5}"/>
              </a:ext>
            </a:extLst>
          </p:cNvPr>
          <p:cNvCxnSpPr>
            <a:cxnSpLocks/>
          </p:cNvCxnSpPr>
          <p:nvPr/>
        </p:nvCxnSpPr>
        <p:spPr>
          <a:xfrm flipV="1">
            <a:off x="12726770" y="4655447"/>
            <a:ext cx="1751230" cy="647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4" name="Group 2">
            <a:extLst>
              <a:ext uri="{FF2B5EF4-FFF2-40B4-BE49-F238E27FC236}">
                <a16:creationId xmlns:a16="http://schemas.microsoft.com/office/drawing/2014/main" id="{F93B5327-DED6-D78F-958E-6CC7A60E5480}"/>
              </a:ext>
            </a:extLst>
          </p:cNvPr>
          <p:cNvGrpSpPr/>
          <p:nvPr/>
        </p:nvGrpSpPr>
        <p:grpSpPr>
          <a:xfrm>
            <a:off x="0" y="0"/>
            <a:ext cx="12628765" cy="2324100"/>
            <a:chOff x="0" y="0"/>
            <a:chExt cx="3326094" cy="943249"/>
          </a:xfrm>
        </p:grpSpPr>
        <p:sp>
          <p:nvSpPr>
            <p:cNvPr id="8" name="Freeform 3">
              <a:extLst>
                <a:ext uri="{FF2B5EF4-FFF2-40B4-BE49-F238E27FC236}">
                  <a16:creationId xmlns:a16="http://schemas.microsoft.com/office/drawing/2014/main" id="{53589C87-002A-9630-C069-D21F295AA9B7}"/>
                </a:ext>
              </a:extLst>
            </p:cNvPr>
            <p:cNvSpPr/>
            <p:nvPr/>
          </p:nvSpPr>
          <p:spPr>
            <a:xfrm>
              <a:off x="0" y="0"/>
              <a:ext cx="3326095" cy="943249"/>
            </a:xfrm>
            <a:custGeom>
              <a:avLst/>
              <a:gdLst/>
              <a:ahLst/>
              <a:cxnLst/>
              <a:rect l="l" t="t" r="r" b="b"/>
              <a:pathLst>
                <a:path w="3326095" h="943249">
                  <a:moveTo>
                    <a:pt x="0" y="0"/>
                  </a:moveTo>
                  <a:lnTo>
                    <a:pt x="3326095" y="0"/>
                  </a:lnTo>
                  <a:lnTo>
                    <a:pt x="3326095" y="943249"/>
                  </a:lnTo>
                  <a:lnTo>
                    <a:pt x="0" y="943249"/>
                  </a:lnTo>
                  <a:close/>
                </a:path>
              </a:pathLst>
            </a:custGeom>
            <a:solidFill>
              <a:srgbClr val="98C4EC"/>
            </a:solidFill>
          </p:spPr>
          <p:txBody>
            <a:bodyPr/>
            <a:lstStyle/>
            <a:p>
              <a:endParaRPr lang="en-US">
                <a:latin typeface="Times New Roman" panose="02020603050405020304" pitchFamily="18" charset="0"/>
                <a:cs typeface="Times New Roman" panose="02020603050405020304" pitchFamily="18" charset="0"/>
              </a:endParaRPr>
            </a:p>
          </p:txBody>
        </p:sp>
        <p:sp>
          <p:nvSpPr>
            <p:cNvPr id="13" name="TextBox 4">
              <a:extLst>
                <a:ext uri="{FF2B5EF4-FFF2-40B4-BE49-F238E27FC236}">
                  <a16:creationId xmlns:a16="http://schemas.microsoft.com/office/drawing/2014/main" id="{43D09061-5C6E-3D95-2D90-45A15C3EE0BA}"/>
                </a:ext>
              </a:extLst>
            </p:cNvPr>
            <p:cNvSpPr txBox="1"/>
            <p:nvPr/>
          </p:nvSpPr>
          <p:spPr>
            <a:xfrm>
              <a:off x="0" y="-19050"/>
              <a:ext cx="3326094" cy="962299"/>
            </a:xfrm>
            <a:prstGeom prst="rect">
              <a:avLst/>
            </a:prstGeom>
          </p:spPr>
          <p:txBody>
            <a:bodyPr lIns="50800" tIns="50800" rIns="50800" bIns="50800" rtlCol="0" anchor="ctr"/>
            <a:lstStyle/>
            <a:p>
              <a:pPr algn="l">
                <a:lnSpc>
                  <a:spcPts val="2600"/>
                </a:lnSpc>
              </a:pPr>
              <a:endParaRPr>
                <a:latin typeface="Times New Roman" panose="02020603050405020304" pitchFamily="18" charset="0"/>
                <a:cs typeface="Times New Roman" panose="02020603050405020304" pitchFamily="18" charset="0"/>
              </a:endParaRPr>
            </a:p>
          </p:txBody>
        </p:sp>
      </p:grpSp>
      <p:grpSp>
        <p:nvGrpSpPr>
          <p:cNvPr id="21" name="Group 11">
            <a:extLst>
              <a:ext uri="{FF2B5EF4-FFF2-40B4-BE49-F238E27FC236}">
                <a16:creationId xmlns:a16="http://schemas.microsoft.com/office/drawing/2014/main" id="{6FA97EC8-B3BF-84B0-1BEB-192A26DAEEAA}"/>
              </a:ext>
            </a:extLst>
          </p:cNvPr>
          <p:cNvGrpSpPr/>
          <p:nvPr/>
        </p:nvGrpSpPr>
        <p:grpSpPr>
          <a:xfrm>
            <a:off x="12628765" y="0"/>
            <a:ext cx="5659235" cy="2324100"/>
            <a:chOff x="0" y="0"/>
            <a:chExt cx="1490498" cy="943249"/>
          </a:xfrm>
        </p:grpSpPr>
        <p:sp>
          <p:nvSpPr>
            <p:cNvPr id="23" name="Freeform 12">
              <a:extLst>
                <a:ext uri="{FF2B5EF4-FFF2-40B4-BE49-F238E27FC236}">
                  <a16:creationId xmlns:a16="http://schemas.microsoft.com/office/drawing/2014/main" id="{887C0BB4-42FF-6012-5F4C-393392C1AD09}"/>
                </a:ext>
              </a:extLst>
            </p:cNvPr>
            <p:cNvSpPr/>
            <p:nvPr/>
          </p:nvSpPr>
          <p:spPr>
            <a:xfrm>
              <a:off x="0" y="0"/>
              <a:ext cx="1490498" cy="943249"/>
            </a:xfrm>
            <a:custGeom>
              <a:avLst/>
              <a:gdLst/>
              <a:ahLst/>
              <a:cxnLst/>
              <a:rect l="l" t="t" r="r" b="b"/>
              <a:pathLst>
                <a:path w="1490498" h="943249">
                  <a:moveTo>
                    <a:pt x="0" y="0"/>
                  </a:moveTo>
                  <a:lnTo>
                    <a:pt x="1490498" y="0"/>
                  </a:lnTo>
                  <a:lnTo>
                    <a:pt x="1490498" y="943249"/>
                  </a:lnTo>
                  <a:lnTo>
                    <a:pt x="0" y="943249"/>
                  </a:lnTo>
                  <a:close/>
                </a:path>
              </a:pathLst>
            </a:custGeom>
            <a:solidFill>
              <a:srgbClr val="FF3B4B"/>
            </a:solidFill>
          </p:spPr>
          <p:txBody>
            <a:bodyPr/>
            <a:lstStyle/>
            <a:p>
              <a:endParaRPr lang="en-US"/>
            </a:p>
          </p:txBody>
        </p:sp>
        <p:sp>
          <p:nvSpPr>
            <p:cNvPr id="24" name="TextBox 13">
              <a:extLst>
                <a:ext uri="{FF2B5EF4-FFF2-40B4-BE49-F238E27FC236}">
                  <a16:creationId xmlns:a16="http://schemas.microsoft.com/office/drawing/2014/main" id="{0399F096-3F89-EA0F-7DFA-48CA80348AD5}"/>
                </a:ext>
              </a:extLst>
            </p:cNvPr>
            <p:cNvSpPr txBox="1"/>
            <p:nvPr/>
          </p:nvSpPr>
          <p:spPr>
            <a:xfrm>
              <a:off x="0" y="-19050"/>
              <a:ext cx="1490498" cy="962299"/>
            </a:xfrm>
            <a:prstGeom prst="rect">
              <a:avLst/>
            </a:prstGeom>
          </p:spPr>
          <p:txBody>
            <a:bodyPr lIns="50800" tIns="50800" rIns="50800" bIns="50800" rtlCol="0" anchor="ctr"/>
            <a:lstStyle/>
            <a:p>
              <a:pPr algn="l">
                <a:lnSpc>
                  <a:spcPts val="2600"/>
                </a:lnSpc>
              </a:pPr>
              <a:endParaRPr/>
            </a:p>
          </p:txBody>
        </p:sp>
      </p:grpSp>
      <p:sp>
        <p:nvSpPr>
          <p:cNvPr id="27" name="TextBox 19"/>
          <p:cNvSpPr txBox="1"/>
          <p:nvPr/>
        </p:nvSpPr>
        <p:spPr>
          <a:xfrm>
            <a:off x="175411" y="111473"/>
            <a:ext cx="12453354" cy="2101153"/>
          </a:xfrm>
          <a:prstGeom prst="rect">
            <a:avLst/>
          </a:prstGeom>
        </p:spPr>
        <p:txBody>
          <a:bodyPr lIns="0" tIns="0" rIns="0" bIns="0" rtlCol="0" anchor="t">
            <a:spAutoFit/>
          </a:bodyPr>
          <a:lstStyle/>
          <a:p>
            <a:pPr marL="0" lvl="0" indent="0" algn="l">
              <a:lnSpc>
                <a:spcPts val="8399"/>
              </a:lnSpc>
              <a:spcBef>
                <a:spcPct val="0"/>
              </a:spcBef>
            </a:pPr>
            <a:r>
              <a:rPr lang="en-US" sz="5500" u="none" strike="noStrike">
                <a:solidFill>
                  <a:srgbClr val="000000"/>
                </a:solidFill>
                <a:latin typeface="Times New Roman" panose="02020603050405020304" pitchFamily="18" charset="0"/>
                <a:ea typeface="Gordita"/>
                <a:cs typeface="Times New Roman" panose="02020603050405020304" pitchFamily="18" charset="0"/>
                <a:sym typeface="Gordita"/>
              </a:rPr>
              <a:t>Bước 1: Đánh giá sơ bộ về Dataset và lên các bước làm</a:t>
            </a:r>
          </a:p>
        </p:txBody>
      </p:sp>
    </p:spTree>
    <p:extLst>
      <p:ext uri="{BB962C8B-B14F-4D97-AF65-F5344CB8AC3E}">
        <p14:creationId xmlns:p14="http://schemas.microsoft.com/office/powerpoint/2010/main" val="6610291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2628765" cy="2324100"/>
            <a:chOff x="0" y="0"/>
            <a:chExt cx="3326094" cy="943249"/>
          </a:xfrm>
        </p:grpSpPr>
        <p:sp>
          <p:nvSpPr>
            <p:cNvPr id="3" name="Freeform 3"/>
            <p:cNvSpPr/>
            <p:nvPr/>
          </p:nvSpPr>
          <p:spPr>
            <a:xfrm>
              <a:off x="0" y="0"/>
              <a:ext cx="3326095" cy="943249"/>
            </a:xfrm>
            <a:custGeom>
              <a:avLst/>
              <a:gdLst/>
              <a:ahLst/>
              <a:cxnLst/>
              <a:rect l="l" t="t" r="r" b="b"/>
              <a:pathLst>
                <a:path w="3326095" h="943249">
                  <a:moveTo>
                    <a:pt x="0" y="0"/>
                  </a:moveTo>
                  <a:lnTo>
                    <a:pt x="3326095" y="0"/>
                  </a:lnTo>
                  <a:lnTo>
                    <a:pt x="3326095" y="943249"/>
                  </a:lnTo>
                  <a:lnTo>
                    <a:pt x="0" y="943249"/>
                  </a:lnTo>
                  <a:close/>
                </a:path>
              </a:pathLst>
            </a:custGeom>
            <a:solidFill>
              <a:srgbClr val="98C4EC"/>
            </a:solidFill>
          </p:spPr>
          <p:txBody>
            <a:bodyPr/>
            <a:lstStyle/>
            <a:p>
              <a:endParaRPr lang="en-US">
                <a:latin typeface="Times New Roman" panose="02020603050405020304" pitchFamily="18" charset="0"/>
                <a:cs typeface="Times New Roman" panose="02020603050405020304" pitchFamily="18" charset="0"/>
              </a:endParaRPr>
            </a:p>
          </p:txBody>
        </p:sp>
        <p:sp>
          <p:nvSpPr>
            <p:cNvPr id="4" name="TextBox 4"/>
            <p:cNvSpPr txBox="1"/>
            <p:nvPr/>
          </p:nvSpPr>
          <p:spPr>
            <a:xfrm>
              <a:off x="0" y="-19050"/>
              <a:ext cx="3326094" cy="962299"/>
            </a:xfrm>
            <a:prstGeom prst="rect">
              <a:avLst/>
            </a:prstGeom>
          </p:spPr>
          <p:txBody>
            <a:bodyPr lIns="50800" tIns="50800" rIns="50800" bIns="50800" rtlCol="0" anchor="ctr"/>
            <a:lstStyle/>
            <a:p>
              <a:pPr algn="l">
                <a:lnSpc>
                  <a:spcPts val="2600"/>
                </a:lnSpc>
              </a:pPr>
              <a:endParaRPr>
                <a:latin typeface="Times New Roman" panose="02020603050405020304" pitchFamily="18" charset="0"/>
                <a:cs typeface="Times New Roman" panose="02020603050405020304" pitchFamily="18" charset="0"/>
              </a:endParaRPr>
            </a:p>
          </p:txBody>
        </p:sp>
      </p:grpSp>
      <p:sp>
        <p:nvSpPr>
          <p:cNvPr id="10" name="TextBox 10"/>
          <p:cNvSpPr txBox="1"/>
          <p:nvPr/>
        </p:nvSpPr>
        <p:spPr>
          <a:xfrm>
            <a:off x="780385" y="800100"/>
            <a:ext cx="11512992" cy="817468"/>
          </a:xfrm>
          <a:prstGeom prst="rect">
            <a:avLst/>
          </a:prstGeom>
        </p:spPr>
        <p:txBody>
          <a:bodyPr lIns="0" tIns="0" rIns="0" bIns="0" rtlCol="0" anchor="t">
            <a:spAutoFit/>
          </a:bodyPr>
          <a:lstStyle/>
          <a:p>
            <a:pPr marL="0" lvl="0" indent="0" algn="l">
              <a:lnSpc>
                <a:spcPts val="6599"/>
              </a:lnSpc>
              <a:spcBef>
                <a:spcPct val="0"/>
              </a:spcBef>
            </a:pPr>
            <a:r>
              <a:rPr lang="en-US" sz="5499" u="none">
                <a:solidFill>
                  <a:srgbClr val="000000"/>
                </a:solidFill>
                <a:latin typeface="Times New Roman" panose="02020603050405020304" pitchFamily="18" charset="0"/>
                <a:ea typeface="Gordita"/>
                <a:cs typeface="Times New Roman" panose="02020603050405020304" pitchFamily="18" charset="0"/>
                <a:sym typeface="Gordita"/>
              </a:rPr>
              <a:t>Bước 2: ETL và làm sạch dữ liệu</a:t>
            </a:r>
          </a:p>
        </p:txBody>
      </p:sp>
      <p:grpSp>
        <p:nvGrpSpPr>
          <p:cNvPr id="11" name="Group 11"/>
          <p:cNvGrpSpPr/>
          <p:nvPr/>
        </p:nvGrpSpPr>
        <p:grpSpPr>
          <a:xfrm>
            <a:off x="12628765" y="0"/>
            <a:ext cx="5659235" cy="2324100"/>
            <a:chOff x="0" y="0"/>
            <a:chExt cx="1490498" cy="943249"/>
          </a:xfrm>
        </p:grpSpPr>
        <p:sp>
          <p:nvSpPr>
            <p:cNvPr id="12" name="Freeform 12"/>
            <p:cNvSpPr/>
            <p:nvPr/>
          </p:nvSpPr>
          <p:spPr>
            <a:xfrm>
              <a:off x="0" y="0"/>
              <a:ext cx="1490498" cy="943249"/>
            </a:xfrm>
            <a:custGeom>
              <a:avLst/>
              <a:gdLst/>
              <a:ahLst/>
              <a:cxnLst/>
              <a:rect l="l" t="t" r="r" b="b"/>
              <a:pathLst>
                <a:path w="1490498" h="943249">
                  <a:moveTo>
                    <a:pt x="0" y="0"/>
                  </a:moveTo>
                  <a:lnTo>
                    <a:pt x="1490498" y="0"/>
                  </a:lnTo>
                  <a:lnTo>
                    <a:pt x="1490498" y="943249"/>
                  </a:lnTo>
                  <a:lnTo>
                    <a:pt x="0" y="943249"/>
                  </a:lnTo>
                  <a:close/>
                </a:path>
              </a:pathLst>
            </a:custGeom>
            <a:solidFill>
              <a:srgbClr val="FF3B4B"/>
            </a:solidFill>
          </p:spPr>
          <p:txBody>
            <a:bodyPr/>
            <a:lstStyle/>
            <a:p>
              <a:endParaRPr lang="en-US"/>
            </a:p>
          </p:txBody>
        </p:sp>
        <p:sp>
          <p:nvSpPr>
            <p:cNvPr id="13" name="TextBox 13"/>
            <p:cNvSpPr txBox="1"/>
            <p:nvPr/>
          </p:nvSpPr>
          <p:spPr>
            <a:xfrm>
              <a:off x="0" y="-19050"/>
              <a:ext cx="1490498" cy="962299"/>
            </a:xfrm>
            <a:prstGeom prst="rect">
              <a:avLst/>
            </a:prstGeom>
          </p:spPr>
          <p:txBody>
            <a:bodyPr lIns="50800" tIns="50800" rIns="50800" bIns="50800" rtlCol="0" anchor="ctr"/>
            <a:lstStyle/>
            <a:p>
              <a:pPr algn="l">
                <a:lnSpc>
                  <a:spcPts val="2600"/>
                </a:lnSpc>
              </a:pPr>
              <a:endParaRPr/>
            </a:p>
          </p:txBody>
        </p:sp>
      </p:grpSp>
      <p:sp>
        <p:nvSpPr>
          <p:cNvPr id="16" name="TextBox 15">
            <a:extLst>
              <a:ext uri="{FF2B5EF4-FFF2-40B4-BE49-F238E27FC236}">
                <a16:creationId xmlns:a16="http://schemas.microsoft.com/office/drawing/2014/main" id="{B789994D-39AE-B993-040E-A48C71086261}"/>
              </a:ext>
            </a:extLst>
          </p:cNvPr>
          <p:cNvSpPr txBox="1"/>
          <p:nvPr/>
        </p:nvSpPr>
        <p:spPr>
          <a:xfrm>
            <a:off x="320040" y="2530733"/>
            <a:ext cx="15697200" cy="461665"/>
          </a:xfrm>
          <a:prstGeom prst="rect">
            <a:avLst/>
          </a:prstGeom>
          <a:noFill/>
        </p:spPr>
        <p:txBody>
          <a:bodyPr wrap="square" rtlCol="0">
            <a:spAutoFit/>
          </a:bodyPr>
          <a:lstStyle/>
          <a:p>
            <a:r>
              <a:rPr lang="en-US" sz="2400" b="1">
                <a:latin typeface="Times New Roman" panose="02020603050405020304" pitchFamily="18" charset="0"/>
                <a:cs typeface="Times New Roman" panose="02020603050405020304" pitchFamily="18" charset="0"/>
              </a:rPr>
              <a:t>1. Chuẩn hóa Data model và Clean Data, kết quả thu được 5 bảng theo cấu trúc dưới đây:</a:t>
            </a:r>
          </a:p>
        </p:txBody>
      </p:sp>
      <p:sp>
        <p:nvSpPr>
          <p:cNvPr id="18" name="TextBox 17">
            <a:extLst>
              <a:ext uri="{FF2B5EF4-FFF2-40B4-BE49-F238E27FC236}">
                <a16:creationId xmlns:a16="http://schemas.microsoft.com/office/drawing/2014/main" id="{42A3AB2F-416F-8FBB-6E11-BF2EC457CB40}"/>
              </a:ext>
            </a:extLst>
          </p:cNvPr>
          <p:cNvSpPr txBox="1"/>
          <p:nvPr/>
        </p:nvSpPr>
        <p:spPr>
          <a:xfrm>
            <a:off x="640080" y="3096399"/>
            <a:ext cx="7573348" cy="5355312"/>
          </a:xfrm>
          <a:prstGeom prst="rect">
            <a:avLst/>
          </a:prstGeom>
          <a:noFill/>
        </p:spPr>
        <p:txBody>
          <a:bodyPr wrap="square">
            <a:spAutoFit/>
          </a:bodyPr>
          <a:lstStyle/>
          <a:p>
            <a:r>
              <a:rPr lang="en-US" b="0">
                <a:solidFill>
                  <a:srgbClr val="008000"/>
                </a:solidFill>
                <a:effectLst/>
                <a:latin typeface="Times New Roman" panose="02020603050405020304" pitchFamily="18" charset="0"/>
                <a:cs typeface="Times New Roman" panose="02020603050405020304" pitchFamily="18" charset="0"/>
              </a:rPr>
              <a:t>-- create tables</a:t>
            </a:r>
            <a:endParaRPr lang="en-US" b="0">
              <a:solidFill>
                <a:srgbClr val="000000"/>
              </a:solidFill>
              <a:effectLst/>
              <a:latin typeface="Times New Roman" panose="02020603050405020304" pitchFamily="18" charset="0"/>
              <a:cs typeface="Times New Roman" panose="02020603050405020304" pitchFamily="18" charset="0"/>
            </a:endParaRPr>
          </a:p>
          <a:p>
            <a:r>
              <a:rPr lang="en-US" b="0">
                <a:solidFill>
                  <a:srgbClr val="0000FF"/>
                </a:solidFill>
                <a:effectLst/>
                <a:latin typeface="Times New Roman" panose="02020603050405020304" pitchFamily="18" charset="0"/>
                <a:cs typeface="Times New Roman" panose="02020603050405020304" pitchFamily="18" charset="0"/>
              </a:rPr>
              <a:t>CREATE</a:t>
            </a:r>
            <a:r>
              <a:rPr lang="en-US" b="0">
                <a:solidFill>
                  <a:srgbClr val="000000"/>
                </a:solidFill>
                <a:effectLst/>
                <a:latin typeface="Times New Roman" panose="02020603050405020304" pitchFamily="18" charset="0"/>
                <a:cs typeface="Times New Roman" panose="02020603050405020304" pitchFamily="18" charset="0"/>
              </a:rPr>
              <a:t> </a:t>
            </a:r>
            <a:r>
              <a:rPr lang="en-US" b="0">
                <a:solidFill>
                  <a:srgbClr val="0000FF"/>
                </a:solidFill>
                <a:effectLst/>
                <a:latin typeface="Times New Roman" panose="02020603050405020304" pitchFamily="18" charset="0"/>
                <a:cs typeface="Times New Roman" panose="02020603050405020304" pitchFamily="18" charset="0"/>
              </a:rPr>
              <a:t>TABLE</a:t>
            </a:r>
            <a:r>
              <a:rPr lang="en-US" b="0">
                <a:solidFill>
                  <a:srgbClr val="000000"/>
                </a:solidFill>
                <a:effectLst/>
                <a:latin typeface="Times New Roman" panose="02020603050405020304" pitchFamily="18" charset="0"/>
                <a:cs typeface="Times New Roman" panose="02020603050405020304" pitchFamily="18" charset="0"/>
              </a:rPr>
              <a:t> voucher.fact (</a:t>
            </a:r>
          </a:p>
          <a:p>
            <a:r>
              <a:rPr lang="en-US" b="0">
                <a:solidFill>
                  <a:srgbClr val="000000"/>
                </a:solidFill>
                <a:effectLst/>
                <a:latin typeface="Times New Roman" panose="02020603050405020304" pitchFamily="18" charset="0"/>
                <a:cs typeface="Times New Roman" panose="02020603050405020304" pitchFamily="18" charset="0"/>
              </a:rPr>
              <a:t>    transaction_id </a:t>
            </a:r>
            <a:r>
              <a:rPr lang="en-US" b="0">
                <a:solidFill>
                  <a:srgbClr val="0000FF"/>
                </a:solidFill>
                <a:effectLst/>
                <a:latin typeface="Times New Roman" panose="02020603050405020304" pitchFamily="18" charset="0"/>
                <a:cs typeface="Times New Roman" panose="02020603050405020304" pitchFamily="18" charset="0"/>
              </a:rPr>
              <a:t>INT</a:t>
            </a:r>
            <a:r>
              <a:rPr lang="en-US" b="0">
                <a:solidFill>
                  <a:srgbClr val="000000"/>
                </a:solidFill>
                <a:effectLst/>
                <a:latin typeface="Times New Roman" panose="02020603050405020304" pitchFamily="18" charset="0"/>
                <a:cs typeface="Times New Roman" panose="02020603050405020304" pitchFamily="18" charset="0"/>
              </a:rPr>
              <a:t> </a:t>
            </a:r>
            <a:r>
              <a:rPr lang="en-US" b="0">
                <a:solidFill>
                  <a:srgbClr val="0000FF"/>
                </a:solidFill>
                <a:effectLst/>
                <a:latin typeface="Times New Roman" panose="02020603050405020304" pitchFamily="18" charset="0"/>
                <a:cs typeface="Times New Roman" panose="02020603050405020304" pitchFamily="18" charset="0"/>
              </a:rPr>
              <a:t>NOT NULL</a:t>
            </a:r>
            <a:r>
              <a:rPr lang="en-US" b="0">
                <a:solidFill>
                  <a:srgbClr val="000000"/>
                </a:solidFill>
                <a:effectLst/>
                <a:latin typeface="Times New Roman" panose="02020603050405020304" pitchFamily="18" charset="0"/>
                <a:cs typeface="Times New Roman" panose="02020603050405020304" pitchFamily="18" charset="0"/>
              </a:rPr>
              <a:t> </a:t>
            </a:r>
            <a:r>
              <a:rPr lang="en-US" b="0">
                <a:solidFill>
                  <a:srgbClr val="0000FF"/>
                </a:solidFill>
                <a:effectLst/>
                <a:latin typeface="Times New Roman" panose="02020603050405020304" pitchFamily="18" charset="0"/>
                <a:cs typeface="Times New Roman" panose="02020603050405020304" pitchFamily="18" charset="0"/>
              </a:rPr>
              <a:t>PRIMARY KEY</a:t>
            </a:r>
            <a:r>
              <a:rPr lang="en-US" b="0">
                <a:solidFill>
                  <a:srgbClr val="000000"/>
                </a:solidFill>
                <a:effectLst/>
                <a:latin typeface="Times New Roman" panose="02020603050405020304" pitchFamily="18" charset="0"/>
                <a:cs typeface="Times New Roman" panose="02020603050405020304" pitchFamily="18" charset="0"/>
              </a:rPr>
              <a:t>,</a:t>
            </a:r>
          </a:p>
          <a:p>
            <a:r>
              <a:rPr lang="en-US" b="0">
                <a:solidFill>
                  <a:srgbClr val="000000"/>
                </a:solidFill>
                <a:effectLst/>
                <a:latin typeface="Times New Roman" panose="02020603050405020304" pitchFamily="18" charset="0"/>
                <a:cs typeface="Times New Roman" panose="02020603050405020304" pitchFamily="18" charset="0"/>
              </a:rPr>
              <a:t>    serial_number </a:t>
            </a:r>
            <a:r>
              <a:rPr lang="en-US" b="0">
                <a:solidFill>
                  <a:srgbClr val="0000FF"/>
                </a:solidFill>
                <a:effectLst/>
                <a:latin typeface="Times New Roman" panose="02020603050405020304" pitchFamily="18" charset="0"/>
                <a:cs typeface="Times New Roman" panose="02020603050405020304" pitchFamily="18" charset="0"/>
              </a:rPr>
              <a:t>VARCHAR</a:t>
            </a:r>
            <a:r>
              <a:rPr lang="en-US" b="0">
                <a:solidFill>
                  <a:srgbClr val="000000"/>
                </a:solidFill>
                <a:effectLst/>
                <a:latin typeface="Times New Roman" panose="02020603050405020304" pitchFamily="18" charset="0"/>
                <a:cs typeface="Times New Roman" panose="02020603050405020304" pitchFamily="18" charset="0"/>
              </a:rPr>
              <a:t> (</a:t>
            </a:r>
            <a:r>
              <a:rPr lang="en-US" b="0">
                <a:solidFill>
                  <a:srgbClr val="098658"/>
                </a:solidFill>
                <a:effectLst/>
                <a:latin typeface="Times New Roman" panose="02020603050405020304" pitchFamily="18" charset="0"/>
                <a:cs typeface="Times New Roman" panose="02020603050405020304" pitchFamily="18" charset="0"/>
              </a:rPr>
              <a:t>255</a:t>
            </a:r>
            <a:r>
              <a:rPr lang="en-US" b="0">
                <a:solidFill>
                  <a:srgbClr val="000000"/>
                </a:solidFill>
                <a:effectLst/>
                <a:latin typeface="Times New Roman" panose="02020603050405020304" pitchFamily="18" charset="0"/>
                <a:cs typeface="Times New Roman" panose="02020603050405020304" pitchFamily="18" charset="0"/>
              </a:rPr>
              <a:t>) </a:t>
            </a:r>
            <a:r>
              <a:rPr lang="en-US" b="0">
                <a:solidFill>
                  <a:srgbClr val="0000FF"/>
                </a:solidFill>
                <a:effectLst/>
                <a:latin typeface="Times New Roman" panose="02020603050405020304" pitchFamily="18" charset="0"/>
                <a:cs typeface="Times New Roman" panose="02020603050405020304" pitchFamily="18" charset="0"/>
              </a:rPr>
              <a:t>NOT NULL</a:t>
            </a:r>
            <a:r>
              <a:rPr lang="en-US" b="0">
                <a:solidFill>
                  <a:srgbClr val="000000"/>
                </a:solidFill>
                <a:effectLst/>
                <a:latin typeface="Times New Roman" panose="02020603050405020304" pitchFamily="18" charset="0"/>
                <a:cs typeface="Times New Roman" panose="02020603050405020304" pitchFamily="18" charset="0"/>
              </a:rPr>
              <a:t>,</a:t>
            </a:r>
          </a:p>
          <a:p>
            <a:r>
              <a:rPr lang="en-US" b="0">
                <a:solidFill>
                  <a:srgbClr val="000000"/>
                </a:solidFill>
                <a:effectLst/>
                <a:latin typeface="Times New Roman" panose="02020603050405020304" pitchFamily="18" charset="0"/>
                <a:cs typeface="Times New Roman" panose="02020603050405020304" pitchFamily="18" charset="0"/>
              </a:rPr>
              <a:t>    voucher_code </a:t>
            </a:r>
            <a:r>
              <a:rPr lang="en-US" b="0">
                <a:solidFill>
                  <a:srgbClr val="0000FF"/>
                </a:solidFill>
                <a:effectLst/>
                <a:latin typeface="Times New Roman" panose="02020603050405020304" pitchFamily="18" charset="0"/>
                <a:cs typeface="Times New Roman" panose="02020603050405020304" pitchFamily="18" charset="0"/>
              </a:rPr>
              <a:t>VARCHAR</a:t>
            </a:r>
            <a:r>
              <a:rPr lang="en-US" b="0">
                <a:solidFill>
                  <a:srgbClr val="000000"/>
                </a:solidFill>
                <a:effectLst/>
                <a:latin typeface="Times New Roman" panose="02020603050405020304" pitchFamily="18" charset="0"/>
                <a:cs typeface="Times New Roman" panose="02020603050405020304" pitchFamily="18" charset="0"/>
              </a:rPr>
              <a:t> (</a:t>
            </a:r>
            <a:r>
              <a:rPr lang="en-US" b="0">
                <a:solidFill>
                  <a:srgbClr val="098658"/>
                </a:solidFill>
                <a:effectLst/>
                <a:latin typeface="Times New Roman" panose="02020603050405020304" pitchFamily="18" charset="0"/>
                <a:cs typeface="Times New Roman" panose="02020603050405020304" pitchFamily="18" charset="0"/>
              </a:rPr>
              <a:t>255</a:t>
            </a:r>
            <a:r>
              <a:rPr lang="en-US" b="0">
                <a:solidFill>
                  <a:srgbClr val="000000"/>
                </a:solidFill>
                <a:effectLst/>
                <a:latin typeface="Times New Roman" panose="02020603050405020304" pitchFamily="18" charset="0"/>
                <a:cs typeface="Times New Roman" panose="02020603050405020304" pitchFamily="18" charset="0"/>
              </a:rPr>
              <a:t>) </a:t>
            </a:r>
            <a:r>
              <a:rPr lang="en-US" b="0">
                <a:solidFill>
                  <a:srgbClr val="0000FF"/>
                </a:solidFill>
                <a:effectLst/>
                <a:latin typeface="Times New Roman" panose="02020603050405020304" pitchFamily="18" charset="0"/>
                <a:cs typeface="Times New Roman" panose="02020603050405020304" pitchFamily="18" charset="0"/>
              </a:rPr>
              <a:t>NOT NULL</a:t>
            </a:r>
            <a:r>
              <a:rPr lang="en-US" b="0">
                <a:solidFill>
                  <a:srgbClr val="000000"/>
                </a:solidFill>
                <a:effectLst/>
                <a:latin typeface="Times New Roman" panose="02020603050405020304" pitchFamily="18" charset="0"/>
                <a:cs typeface="Times New Roman" panose="02020603050405020304" pitchFamily="18" charset="0"/>
              </a:rPr>
              <a:t>,</a:t>
            </a:r>
          </a:p>
          <a:p>
            <a:r>
              <a:rPr lang="en-US" b="0">
                <a:solidFill>
                  <a:srgbClr val="000000"/>
                </a:solidFill>
                <a:effectLst/>
                <a:latin typeface="Times New Roman" panose="02020603050405020304" pitchFamily="18" charset="0"/>
                <a:cs typeface="Times New Roman" panose="02020603050405020304" pitchFamily="18" charset="0"/>
              </a:rPr>
              <a:t>    merchant_code </a:t>
            </a:r>
            <a:r>
              <a:rPr lang="en-US" b="0">
                <a:solidFill>
                  <a:srgbClr val="0000FF"/>
                </a:solidFill>
                <a:effectLst/>
                <a:latin typeface="Times New Roman" panose="02020603050405020304" pitchFamily="18" charset="0"/>
                <a:cs typeface="Times New Roman" panose="02020603050405020304" pitchFamily="18" charset="0"/>
              </a:rPr>
              <a:t>VARCHAR</a:t>
            </a:r>
            <a:r>
              <a:rPr lang="en-US" b="0">
                <a:solidFill>
                  <a:srgbClr val="000000"/>
                </a:solidFill>
                <a:effectLst/>
                <a:latin typeface="Times New Roman" panose="02020603050405020304" pitchFamily="18" charset="0"/>
                <a:cs typeface="Times New Roman" panose="02020603050405020304" pitchFamily="18" charset="0"/>
              </a:rPr>
              <a:t> (</a:t>
            </a:r>
            <a:r>
              <a:rPr lang="en-US" b="0">
                <a:solidFill>
                  <a:srgbClr val="098658"/>
                </a:solidFill>
                <a:effectLst/>
                <a:latin typeface="Times New Roman" panose="02020603050405020304" pitchFamily="18" charset="0"/>
                <a:cs typeface="Times New Roman" panose="02020603050405020304" pitchFamily="18" charset="0"/>
              </a:rPr>
              <a:t>255</a:t>
            </a:r>
            <a:r>
              <a:rPr lang="en-US" b="0">
                <a:solidFill>
                  <a:srgbClr val="000000"/>
                </a:solidFill>
                <a:effectLst/>
                <a:latin typeface="Times New Roman" panose="02020603050405020304" pitchFamily="18" charset="0"/>
                <a:cs typeface="Times New Roman" panose="02020603050405020304" pitchFamily="18" charset="0"/>
              </a:rPr>
              <a:t>) </a:t>
            </a:r>
            <a:r>
              <a:rPr lang="en-US" b="0">
                <a:solidFill>
                  <a:srgbClr val="0000FF"/>
                </a:solidFill>
                <a:effectLst/>
                <a:latin typeface="Times New Roman" panose="02020603050405020304" pitchFamily="18" charset="0"/>
                <a:cs typeface="Times New Roman" panose="02020603050405020304" pitchFamily="18" charset="0"/>
              </a:rPr>
              <a:t>NOT NULL</a:t>
            </a:r>
            <a:r>
              <a:rPr lang="en-US" b="0">
                <a:solidFill>
                  <a:srgbClr val="000000"/>
                </a:solidFill>
                <a:effectLst/>
                <a:latin typeface="Times New Roman" panose="02020603050405020304" pitchFamily="18" charset="0"/>
                <a:cs typeface="Times New Roman" panose="02020603050405020304" pitchFamily="18" charset="0"/>
              </a:rPr>
              <a:t>,</a:t>
            </a:r>
          </a:p>
          <a:p>
            <a:r>
              <a:rPr lang="en-US" b="0">
                <a:solidFill>
                  <a:srgbClr val="000000"/>
                </a:solidFill>
                <a:effectLst/>
                <a:latin typeface="Times New Roman" panose="02020603050405020304" pitchFamily="18" charset="0"/>
                <a:cs typeface="Times New Roman" panose="02020603050405020304" pitchFamily="18" charset="0"/>
              </a:rPr>
              <a:t>    </a:t>
            </a:r>
            <a:r>
              <a:rPr lang="en-US" b="0">
                <a:solidFill>
                  <a:srgbClr val="0000FF"/>
                </a:solidFill>
                <a:effectLst/>
                <a:latin typeface="Times New Roman" panose="02020603050405020304" pitchFamily="18" charset="0"/>
                <a:cs typeface="Times New Roman" panose="02020603050405020304" pitchFamily="18" charset="0"/>
              </a:rPr>
              <a:t>action</a:t>
            </a:r>
            <a:r>
              <a:rPr lang="en-US" b="0">
                <a:solidFill>
                  <a:srgbClr val="000000"/>
                </a:solidFill>
                <a:effectLst/>
                <a:latin typeface="Times New Roman" panose="02020603050405020304" pitchFamily="18" charset="0"/>
                <a:cs typeface="Times New Roman" panose="02020603050405020304" pitchFamily="18" charset="0"/>
              </a:rPr>
              <a:t> </a:t>
            </a:r>
            <a:r>
              <a:rPr lang="en-US" b="0">
                <a:solidFill>
                  <a:srgbClr val="0000FF"/>
                </a:solidFill>
                <a:effectLst/>
                <a:latin typeface="Times New Roman" panose="02020603050405020304" pitchFamily="18" charset="0"/>
                <a:cs typeface="Times New Roman" panose="02020603050405020304" pitchFamily="18" charset="0"/>
              </a:rPr>
              <a:t>VARCHAR</a:t>
            </a:r>
            <a:r>
              <a:rPr lang="en-US" b="0">
                <a:solidFill>
                  <a:srgbClr val="000000"/>
                </a:solidFill>
                <a:effectLst/>
                <a:latin typeface="Times New Roman" panose="02020603050405020304" pitchFamily="18" charset="0"/>
                <a:cs typeface="Times New Roman" panose="02020603050405020304" pitchFamily="18" charset="0"/>
              </a:rPr>
              <a:t> (</a:t>
            </a:r>
            <a:r>
              <a:rPr lang="en-US" b="0">
                <a:solidFill>
                  <a:srgbClr val="098658"/>
                </a:solidFill>
                <a:effectLst/>
                <a:latin typeface="Times New Roman" panose="02020603050405020304" pitchFamily="18" charset="0"/>
                <a:cs typeface="Times New Roman" panose="02020603050405020304" pitchFamily="18" charset="0"/>
              </a:rPr>
              <a:t>255</a:t>
            </a:r>
            <a:r>
              <a:rPr lang="en-US" b="0">
                <a:solidFill>
                  <a:srgbClr val="000000"/>
                </a:solidFill>
                <a:effectLst/>
                <a:latin typeface="Times New Roman" panose="02020603050405020304" pitchFamily="18" charset="0"/>
                <a:cs typeface="Times New Roman" panose="02020603050405020304" pitchFamily="18" charset="0"/>
              </a:rPr>
              <a:t>) </a:t>
            </a:r>
            <a:r>
              <a:rPr lang="en-US" b="0">
                <a:solidFill>
                  <a:srgbClr val="0000FF"/>
                </a:solidFill>
                <a:effectLst/>
                <a:latin typeface="Times New Roman" panose="02020603050405020304" pitchFamily="18" charset="0"/>
                <a:cs typeface="Times New Roman" panose="02020603050405020304" pitchFamily="18" charset="0"/>
              </a:rPr>
              <a:t>NOT NULL</a:t>
            </a:r>
            <a:r>
              <a:rPr lang="en-US" b="0">
                <a:solidFill>
                  <a:srgbClr val="000000"/>
                </a:solidFill>
                <a:effectLst/>
                <a:latin typeface="Times New Roman" panose="02020603050405020304" pitchFamily="18" charset="0"/>
                <a:cs typeface="Times New Roman" panose="02020603050405020304" pitchFamily="18" charset="0"/>
              </a:rPr>
              <a:t>,</a:t>
            </a:r>
          </a:p>
          <a:p>
            <a:r>
              <a:rPr lang="en-US" b="0">
                <a:solidFill>
                  <a:srgbClr val="000000"/>
                </a:solidFill>
                <a:effectLst/>
                <a:latin typeface="Times New Roman" panose="02020603050405020304" pitchFamily="18" charset="0"/>
                <a:cs typeface="Times New Roman" panose="02020603050405020304" pitchFamily="18" charset="0"/>
              </a:rPr>
              <a:t>    calendar_dim_id </a:t>
            </a:r>
            <a:r>
              <a:rPr lang="en-US" b="0">
                <a:solidFill>
                  <a:srgbClr val="0000FF"/>
                </a:solidFill>
                <a:effectLst/>
                <a:latin typeface="Times New Roman" panose="02020603050405020304" pitchFamily="18" charset="0"/>
                <a:cs typeface="Times New Roman" panose="02020603050405020304" pitchFamily="18" charset="0"/>
              </a:rPr>
              <a:t>DATE</a:t>
            </a:r>
            <a:r>
              <a:rPr lang="en-US" b="0">
                <a:solidFill>
                  <a:srgbClr val="000000"/>
                </a:solidFill>
                <a:effectLst/>
                <a:latin typeface="Times New Roman" panose="02020603050405020304" pitchFamily="18" charset="0"/>
                <a:cs typeface="Times New Roman" panose="02020603050405020304" pitchFamily="18" charset="0"/>
              </a:rPr>
              <a:t> </a:t>
            </a:r>
            <a:r>
              <a:rPr lang="en-US" b="0">
                <a:solidFill>
                  <a:srgbClr val="0000FF"/>
                </a:solidFill>
                <a:effectLst/>
                <a:latin typeface="Times New Roman" panose="02020603050405020304" pitchFamily="18" charset="0"/>
                <a:cs typeface="Times New Roman" panose="02020603050405020304" pitchFamily="18" charset="0"/>
              </a:rPr>
              <a:t>NOT NULL</a:t>
            </a:r>
            <a:r>
              <a:rPr lang="en-US" b="0">
                <a:solidFill>
                  <a:srgbClr val="000000"/>
                </a:solidFill>
                <a:effectLst/>
                <a:latin typeface="Times New Roman" panose="02020603050405020304" pitchFamily="18" charset="0"/>
                <a:cs typeface="Times New Roman" panose="02020603050405020304" pitchFamily="18" charset="0"/>
              </a:rPr>
              <a:t>,</a:t>
            </a:r>
          </a:p>
          <a:p>
            <a:r>
              <a:rPr lang="en-US" b="0">
                <a:solidFill>
                  <a:srgbClr val="000000"/>
                </a:solidFill>
                <a:effectLst/>
                <a:latin typeface="Times New Roman" panose="02020603050405020304" pitchFamily="18" charset="0"/>
                <a:cs typeface="Times New Roman" panose="02020603050405020304" pitchFamily="18" charset="0"/>
              </a:rPr>
              <a:t>    user_id </a:t>
            </a:r>
            <a:r>
              <a:rPr lang="en-US" b="0">
                <a:solidFill>
                  <a:srgbClr val="0000FF"/>
                </a:solidFill>
                <a:effectLst/>
                <a:latin typeface="Times New Roman" panose="02020603050405020304" pitchFamily="18" charset="0"/>
                <a:cs typeface="Times New Roman" panose="02020603050405020304" pitchFamily="18" charset="0"/>
              </a:rPr>
              <a:t>VARCHAR</a:t>
            </a:r>
            <a:r>
              <a:rPr lang="en-US" b="0">
                <a:solidFill>
                  <a:srgbClr val="000000"/>
                </a:solidFill>
                <a:effectLst/>
                <a:latin typeface="Times New Roman" panose="02020603050405020304" pitchFamily="18" charset="0"/>
                <a:cs typeface="Times New Roman" panose="02020603050405020304" pitchFamily="18" charset="0"/>
              </a:rPr>
              <a:t> (</a:t>
            </a:r>
            <a:r>
              <a:rPr lang="en-US" b="0">
                <a:solidFill>
                  <a:srgbClr val="098658"/>
                </a:solidFill>
                <a:effectLst/>
                <a:latin typeface="Times New Roman" panose="02020603050405020304" pitchFamily="18" charset="0"/>
                <a:cs typeface="Times New Roman" panose="02020603050405020304" pitchFamily="18" charset="0"/>
              </a:rPr>
              <a:t>255</a:t>
            </a:r>
            <a:r>
              <a:rPr lang="en-US" b="0">
                <a:solidFill>
                  <a:srgbClr val="000000"/>
                </a:solidFill>
                <a:effectLst/>
                <a:latin typeface="Times New Roman" panose="02020603050405020304" pitchFamily="18" charset="0"/>
                <a:cs typeface="Times New Roman" panose="02020603050405020304" pitchFamily="18" charset="0"/>
              </a:rPr>
              <a:t>) </a:t>
            </a:r>
            <a:r>
              <a:rPr lang="en-US" b="0">
                <a:solidFill>
                  <a:srgbClr val="0000FF"/>
                </a:solidFill>
                <a:effectLst/>
                <a:latin typeface="Times New Roman" panose="02020603050405020304" pitchFamily="18" charset="0"/>
                <a:cs typeface="Times New Roman" panose="02020603050405020304" pitchFamily="18" charset="0"/>
              </a:rPr>
              <a:t>NOT NULL</a:t>
            </a:r>
            <a:endParaRPr lang="en-US" b="0">
              <a:solidFill>
                <a:srgbClr val="000000"/>
              </a:solidFill>
              <a:effectLst/>
              <a:latin typeface="Times New Roman" panose="02020603050405020304" pitchFamily="18" charset="0"/>
              <a:cs typeface="Times New Roman" panose="02020603050405020304" pitchFamily="18" charset="0"/>
            </a:endParaRPr>
          </a:p>
          <a:p>
            <a:r>
              <a:rPr lang="en-US" b="0">
                <a:solidFill>
                  <a:srgbClr val="000000"/>
                </a:solidFill>
                <a:effectLst/>
                <a:latin typeface="Times New Roman" panose="02020603050405020304" pitchFamily="18" charset="0"/>
                <a:cs typeface="Times New Roman" panose="02020603050405020304" pitchFamily="18" charset="0"/>
              </a:rPr>
              <a:t>);</a:t>
            </a:r>
          </a:p>
          <a:p>
            <a:br>
              <a:rPr lang="en-US" b="0">
                <a:solidFill>
                  <a:srgbClr val="000000"/>
                </a:solidFill>
                <a:effectLst/>
                <a:latin typeface="Times New Roman" panose="02020603050405020304" pitchFamily="18" charset="0"/>
                <a:cs typeface="Times New Roman" panose="02020603050405020304" pitchFamily="18" charset="0"/>
              </a:rPr>
            </a:br>
            <a:r>
              <a:rPr lang="en-US" b="0">
                <a:solidFill>
                  <a:srgbClr val="0000FF"/>
                </a:solidFill>
                <a:effectLst/>
                <a:latin typeface="Times New Roman" panose="02020603050405020304" pitchFamily="18" charset="0"/>
                <a:cs typeface="Times New Roman" panose="02020603050405020304" pitchFamily="18" charset="0"/>
              </a:rPr>
              <a:t>CREATE</a:t>
            </a:r>
            <a:r>
              <a:rPr lang="en-US" b="0">
                <a:solidFill>
                  <a:srgbClr val="000000"/>
                </a:solidFill>
                <a:effectLst/>
                <a:latin typeface="Times New Roman" panose="02020603050405020304" pitchFamily="18" charset="0"/>
                <a:cs typeface="Times New Roman" panose="02020603050405020304" pitchFamily="18" charset="0"/>
              </a:rPr>
              <a:t> </a:t>
            </a:r>
            <a:r>
              <a:rPr lang="en-US" b="0">
                <a:solidFill>
                  <a:srgbClr val="0000FF"/>
                </a:solidFill>
                <a:effectLst/>
                <a:latin typeface="Times New Roman" panose="02020603050405020304" pitchFamily="18" charset="0"/>
                <a:cs typeface="Times New Roman" panose="02020603050405020304" pitchFamily="18" charset="0"/>
              </a:rPr>
              <a:t>TABLE</a:t>
            </a:r>
            <a:r>
              <a:rPr lang="en-US" b="0">
                <a:solidFill>
                  <a:srgbClr val="000000"/>
                </a:solidFill>
                <a:effectLst/>
                <a:latin typeface="Times New Roman" panose="02020603050405020304" pitchFamily="18" charset="0"/>
                <a:cs typeface="Times New Roman" panose="02020603050405020304" pitchFamily="18" charset="0"/>
              </a:rPr>
              <a:t> voucher.d_scheme (</a:t>
            </a:r>
          </a:p>
          <a:p>
            <a:r>
              <a:rPr lang="en-US" b="0">
                <a:solidFill>
                  <a:srgbClr val="000000"/>
                </a:solidFill>
                <a:effectLst/>
                <a:latin typeface="Times New Roman" panose="02020603050405020304" pitchFamily="18" charset="0"/>
                <a:cs typeface="Times New Roman" panose="02020603050405020304" pitchFamily="18" charset="0"/>
              </a:rPr>
              <a:t>    discount_type </a:t>
            </a:r>
            <a:r>
              <a:rPr lang="en-US" b="0">
                <a:solidFill>
                  <a:srgbClr val="0000FF"/>
                </a:solidFill>
                <a:effectLst/>
                <a:latin typeface="Times New Roman" panose="02020603050405020304" pitchFamily="18" charset="0"/>
                <a:cs typeface="Times New Roman" panose="02020603050405020304" pitchFamily="18" charset="0"/>
              </a:rPr>
              <a:t>VARCHAR</a:t>
            </a:r>
            <a:r>
              <a:rPr lang="en-US" b="0">
                <a:solidFill>
                  <a:srgbClr val="000000"/>
                </a:solidFill>
                <a:effectLst/>
                <a:latin typeface="Times New Roman" panose="02020603050405020304" pitchFamily="18" charset="0"/>
                <a:cs typeface="Times New Roman" panose="02020603050405020304" pitchFamily="18" charset="0"/>
              </a:rPr>
              <a:t> (</a:t>
            </a:r>
            <a:r>
              <a:rPr lang="en-US" b="0">
                <a:solidFill>
                  <a:srgbClr val="098658"/>
                </a:solidFill>
                <a:effectLst/>
                <a:latin typeface="Times New Roman" panose="02020603050405020304" pitchFamily="18" charset="0"/>
                <a:cs typeface="Times New Roman" panose="02020603050405020304" pitchFamily="18" charset="0"/>
              </a:rPr>
              <a:t>255</a:t>
            </a:r>
            <a:r>
              <a:rPr lang="en-US" b="0">
                <a:solidFill>
                  <a:srgbClr val="000000"/>
                </a:solidFill>
                <a:effectLst/>
                <a:latin typeface="Times New Roman" panose="02020603050405020304" pitchFamily="18" charset="0"/>
                <a:cs typeface="Times New Roman" panose="02020603050405020304" pitchFamily="18" charset="0"/>
              </a:rPr>
              <a:t>) </a:t>
            </a:r>
            <a:r>
              <a:rPr lang="en-US" b="0">
                <a:solidFill>
                  <a:srgbClr val="0000FF"/>
                </a:solidFill>
                <a:effectLst/>
                <a:latin typeface="Times New Roman" panose="02020603050405020304" pitchFamily="18" charset="0"/>
                <a:cs typeface="Times New Roman" panose="02020603050405020304" pitchFamily="18" charset="0"/>
              </a:rPr>
              <a:t>NOT NULL</a:t>
            </a:r>
            <a:r>
              <a:rPr lang="en-US" b="0">
                <a:solidFill>
                  <a:srgbClr val="000000"/>
                </a:solidFill>
                <a:effectLst/>
                <a:latin typeface="Times New Roman" panose="02020603050405020304" pitchFamily="18" charset="0"/>
                <a:cs typeface="Times New Roman" panose="02020603050405020304" pitchFamily="18" charset="0"/>
              </a:rPr>
              <a:t>,</a:t>
            </a:r>
          </a:p>
          <a:p>
            <a:r>
              <a:rPr lang="en-US" b="0">
                <a:solidFill>
                  <a:srgbClr val="000000"/>
                </a:solidFill>
                <a:effectLst/>
                <a:latin typeface="Times New Roman" panose="02020603050405020304" pitchFamily="18" charset="0"/>
                <a:cs typeface="Times New Roman" panose="02020603050405020304" pitchFamily="18" charset="0"/>
              </a:rPr>
              <a:t>    discount_amount </a:t>
            </a:r>
            <a:r>
              <a:rPr lang="en-US" b="0">
                <a:solidFill>
                  <a:srgbClr val="0000FF"/>
                </a:solidFill>
                <a:effectLst/>
                <a:latin typeface="Times New Roman" panose="02020603050405020304" pitchFamily="18" charset="0"/>
                <a:cs typeface="Times New Roman" panose="02020603050405020304" pitchFamily="18" charset="0"/>
              </a:rPr>
              <a:t>DECIMAL</a:t>
            </a:r>
            <a:r>
              <a:rPr lang="en-US" b="0">
                <a:solidFill>
                  <a:srgbClr val="000000"/>
                </a:solidFill>
                <a:effectLst/>
                <a:latin typeface="Times New Roman" panose="02020603050405020304" pitchFamily="18" charset="0"/>
                <a:cs typeface="Times New Roman" panose="02020603050405020304" pitchFamily="18" charset="0"/>
              </a:rPr>
              <a:t> (</a:t>
            </a:r>
            <a:r>
              <a:rPr lang="en-US" b="0">
                <a:solidFill>
                  <a:srgbClr val="098658"/>
                </a:solidFill>
                <a:effectLst/>
                <a:latin typeface="Times New Roman" panose="02020603050405020304" pitchFamily="18" charset="0"/>
                <a:cs typeface="Times New Roman" panose="02020603050405020304" pitchFamily="18" charset="0"/>
              </a:rPr>
              <a:t>10</a:t>
            </a:r>
            <a:r>
              <a:rPr lang="en-US" b="0">
                <a:solidFill>
                  <a:srgbClr val="000000"/>
                </a:solidFill>
                <a:effectLst/>
                <a:latin typeface="Times New Roman" panose="02020603050405020304" pitchFamily="18" charset="0"/>
                <a:cs typeface="Times New Roman" panose="02020603050405020304" pitchFamily="18" charset="0"/>
              </a:rPr>
              <a:t>, </a:t>
            </a:r>
            <a:r>
              <a:rPr lang="en-US" b="0">
                <a:solidFill>
                  <a:srgbClr val="098658"/>
                </a:solidFill>
                <a:effectLst/>
                <a:latin typeface="Times New Roman" panose="02020603050405020304" pitchFamily="18" charset="0"/>
                <a:cs typeface="Times New Roman" panose="02020603050405020304" pitchFamily="18" charset="0"/>
              </a:rPr>
              <a:t>2</a:t>
            </a:r>
            <a:r>
              <a:rPr lang="en-US" b="0">
                <a:solidFill>
                  <a:srgbClr val="000000"/>
                </a:solidFill>
                <a:effectLst/>
                <a:latin typeface="Times New Roman" panose="02020603050405020304" pitchFamily="18" charset="0"/>
                <a:cs typeface="Times New Roman" panose="02020603050405020304" pitchFamily="18" charset="0"/>
              </a:rPr>
              <a:t>) </a:t>
            </a:r>
            <a:r>
              <a:rPr lang="en-US" b="0">
                <a:solidFill>
                  <a:srgbClr val="0000FF"/>
                </a:solidFill>
                <a:effectLst/>
                <a:latin typeface="Times New Roman" panose="02020603050405020304" pitchFamily="18" charset="0"/>
                <a:cs typeface="Times New Roman" panose="02020603050405020304" pitchFamily="18" charset="0"/>
              </a:rPr>
              <a:t>NOT NULL</a:t>
            </a:r>
            <a:r>
              <a:rPr lang="en-US" b="0">
                <a:solidFill>
                  <a:srgbClr val="000000"/>
                </a:solidFill>
                <a:effectLst/>
                <a:latin typeface="Times New Roman" panose="02020603050405020304" pitchFamily="18" charset="0"/>
                <a:cs typeface="Times New Roman" panose="02020603050405020304" pitchFamily="18" charset="0"/>
              </a:rPr>
              <a:t>,</a:t>
            </a:r>
          </a:p>
          <a:p>
            <a:r>
              <a:rPr lang="en-US" b="0">
                <a:solidFill>
                  <a:srgbClr val="000000"/>
                </a:solidFill>
                <a:effectLst/>
                <a:latin typeface="Times New Roman" panose="02020603050405020304" pitchFamily="18" charset="0"/>
                <a:cs typeface="Times New Roman" panose="02020603050405020304" pitchFamily="18" charset="0"/>
              </a:rPr>
              <a:t>    discount_percent </a:t>
            </a:r>
            <a:r>
              <a:rPr lang="en-US" b="0">
                <a:solidFill>
                  <a:srgbClr val="0000FF"/>
                </a:solidFill>
                <a:effectLst/>
                <a:latin typeface="Times New Roman" panose="02020603050405020304" pitchFamily="18" charset="0"/>
                <a:cs typeface="Times New Roman" panose="02020603050405020304" pitchFamily="18" charset="0"/>
              </a:rPr>
              <a:t>DECIMAL</a:t>
            </a:r>
            <a:r>
              <a:rPr lang="en-US" b="0">
                <a:solidFill>
                  <a:srgbClr val="000000"/>
                </a:solidFill>
                <a:effectLst/>
                <a:latin typeface="Times New Roman" panose="02020603050405020304" pitchFamily="18" charset="0"/>
                <a:cs typeface="Times New Roman" panose="02020603050405020304" pitchFamily="18" charset="0"/>
              </a:rPr>
              <a:t> (</a:t>
            </a:r>
            <a:r>
              <a:rPr lang="en-US" b="0">
                <a:solidFill>
                  <a:srgbClr val="098658"/>
                </a:solidFill>
                <a:effectLst/>
                <a:latin typeface="Times New Roman" panose="02020603050405020304" pitchFamily="18" charset="0"/>
                <a:cs typeface="Times New Roman" panose="02020603050405020304" pitchFamily="18" charset="0"/>
              </a:rPr>
              <a:t>10</a:t>
            </a:r>
            <a:r>
              <a:rPr lang="en-US" b="0">
                <a:solidFill>
                  <a:srgbClr val="000000"/>
                </a:solidFill>
                <a:effectLst/>
                <a:latin typeface="Times New Roman" panose="02020603050405020304" pitchFamily="18" charset="0"/>
                <a:cs typeface="Times New Roman" panose="02020603050405020304" pitchFamily="18" charset="0"/>
              </a:rPr>
              <a:t>, </a:t>
            </a:r>
            <a:r>
              <a:rPr lang="en-US" b="0">
                <a:solidFill>
                  <a:srgbClr val="098658"/>
                </a:solidFill>
                <a:effectLst/>
                <a:latin typeface="Times New Roman" panose="02020603050405020304" pitchFamily="18" charset="0"/>
                <a:cs typeface="Times New Roman" panose="02020603050405020304" pitchFamily="18" charset="0"/>
              </a:rPr>
              <a:t>2</a:t>
            </a:r>
            <a:r>
              <a:rPr lang="en-US" b="0">
                <a:solidFill>
                  <a:srgbClr val="000000"/>
                </a:solidFill>
                <a:effectLst/>
                <a:latin typeface="Times New Roman" panose="02020603050405020304" pitchFamily="18" charset="0"/>
                <a:cs typeface="Times New Roman" panose="02020603050405020304" pitchFamily="18" charset="0"/>
              </a:rPr>
              <a:t>) </a:t>
            </a:r>
            <a:r>
              <a:rPr lang="en-US" b="0">
                <a:solidFill>
                  <a:srgbClr val="0000FF"/>
                </a:solidFill>
                <a:effectLst/>
                <a:latin typeface="Times New Roman" panose="02020603050405020304" pitchFamily="18" charset="0"/>
                <a:cs typeface="Times New Roman" panose="02020603050405020304" pitchFamily="18" charset="0"/>
              </a:rPr>
              <a:t>NOT NULL</a:t>
            </a:r>
            <a:r>
              <a:rPr lang="en-US" b="0">
                <a:solidFill>
                  <a:srgbClr val="000000"/>
                </a:solidFill>
                <a:effectLst/>
                <a:latin typeface="Times New Roman" panose="02020603050405020304" pitchFamily="18" charset="0"/>
                <a:cs typeface="Times New Roman" panose="02020603050405020304" pitchFamily="18" charset="0"/>
              </a:rPr>
              <a:t>,</a:t>
            </a:r>
          </a:p>
          <a:p>
            <a:r>
              <a:rPr lang="en-US" b="0">
                <a:solidFill>
                  <a:srgbClr val="000000"/>
                </a:solidFill>
                <a:effectLst/>
                <a:latin typeface="Times New Roman" panose="02020603050405020304" pitchFamily="18" charset="0"/>
                <a:cs typeface="Times New Roman" panose="02020603050405020304" pitchFamily="18" charset="0"/>
              </a:rPr>
              <a:t>    </a:t>
            </a:r>
            <a:r>
              <a:rPr lang="en-US" b="0">
                <a:solidFill>
                  <a:srgbClr val="0000FF"/>
                </a:solidFill>
                <a:effectLst/>
                <a:latin typeface="Times New Roman" panose="02020603050405020304" pitchFamily="18" charset="0"/>
                <a:cs typeface="Times New Roman" panose="02020603050405020304" pitchFamily="18" charset="0"/>
              </a:rPr>
              <a:t>description</a:t>
            </a:r>
            <a:r>
              <a:rPr lang="en-US" b="0">
                <a:solidFill>
                  <a:srgbClr val="000000"/>
                </a:solidFill>
                <a:effectLst/>
                <a:latin typeface="Times New Roman" panose="02020603050405020304" pitchFamily="18" charset="0"/>
                <a:cs typeface="Times New Roman" panose="02020603050405020304" pitchFamily="18" charset="0"/>
              </a:rPr>
              <a:t> </a:t>
            </a:r>
            <a:r>
              <a:rPr lang="en-US" b="0">
                <a:solidFill>
                  <a:srgbClr val="0000FF"/>
                </a:solidFill>
                <a:effectLst/>
                <a:latin typeface="Times New Roman" panose="02020603050405020304" pitchFamily="18" charset="0"/>
                <a:cs typeface="Times New Roman" panose="02020603050405020304" pitchFamily="18" charset="0"/>
              </a:rPr>
              <a:t>NVARCHAR</a:t>
            </a:r>
            <a:r>
              <a:rPr lang="en-US" b="0">
                <a:solidFill>
                  <a:srgbClr val="000000"/>
                </a:solidFill>
                <a:effectLst/>
                <a:latin typeface="Times New Roman" panose="02020603050405020304" pitchFamily="18" charset="0"/>
                <a:cs typeface="Times New Roman" panose="02020603050405020304" pitchFamily="18" charset="0"/>
              </a:rPr>
              <a:t> (</a:t>
            </a:r>
            <a:r>
              <a:rPr lang="en-US" b="0">
                <a:solidFill>
                  <a:srgbClr val="098658"/>
                </a:solidFill>
                <a:effectLst/>
                <a:latin typeface="Times New Roman" panose="02020603050405020304" pitchFamily="18" charset="0"/>
                <a:cs typeface="Times New Roman" panose="02020603050405020304" pitchFamily="18" charset="0"/>
              </a:rPr>
              <a:t>255</a:t>
            </a:r>
            <a:r>
              <a:rPr lang="en-US" b="0">
                <a:solidFill>
                  <a:srgbClr val="000000"/>
                </a:solidFill>
                <a:effectLst/>
                <a:latin typeface="Times New Roman" panose="02020603050405020304" pitchFamily="18" charset="0"/>
                <a:cs typeface="Times New Roman" panose="02020603050405020304" pitchFamily="18" charset="0"/>
              </a:rPr>
              <a:t>),</a:t>
            </a:r>
          </a:p>
          <a:p>
            <a:r>
              <a:rPr lang="en-US" b="0">
                <a:solidFill>
                  <a:srgbClr val="000000"/>
                </a:solidFill>
                <a:effectLst/>
                <a:latin typeface="Times New Roman" panose="02020603050405020304" pitchFamily="18" charset="0"/>
                <a:cs typeface="Times New Roman" panose="02020603050405020304" pitchFamily="18" charset="0"/>
              </a:rPr>
              <a:t>    voucher_code </a:t>
            </a:r>
            <a:r>
              <a:rPr lang="en-US" b="0">
                <a:solidFill>
                  <a:srgbClr val="0000FF"/>
                </a:solidFill>
                <a:effectLst/>
                <a:latin typeface="Times New Roman" panose="02020603050405020304" pitchFamily="18" charset="0"/>
                <a:cs typeface="Times New Roman" panose="02020603050405020304" pitchFamily="18" charset="0"/>
              </a:rPr>
              <a:t>VARCHAR</a:t>
            </a:r>
            <a:r>
              <a:rPr lang="en-US" b="0">
                <a:solidFill>
                  <a:srgbClr val="000000"/>
                </a:solidFill>
                <a:effectLst/>
                <a:latin typeface="Times New Roman" panose="02020603050405020304" pitchFamily="18" charset="0"/>
                <a:cs typeface="Times New Roman" panose="02020603050405020304" pitchFamily="18" charset="0"/>
              </a:rPr>
              <a:t> (</a:t>
            </a:r>
            <a:r>
              <a:rPr lang="en-US" b="0">
                <a:solidFill>
                  <a:srgbClr val="098658"/>
                </a:solidFill>
                <a:effectLst/>
                <a:latin typeface="Times New Roman" panose="02020603050405020304" pitchFamily="18" charset="0"/>
                <a:cs typeface="Times New Roman" panose="02020603050405020304" pitchFamily="18" charset="0"/>
              </a:rPr>
              <a:t>255</a:t>
            </a:r>
            <a:r>
              <a:rPr lang="en-US" b="0">
                <a:solidFill>
                  <a:srgbClr val="000000"/>
                </a:solidFill>
                <a:effectLst/>
                <a:latin typeface="Times New Roman" panose="02020603050405020304" pitchFamily="18" charset="0"/>
                <a:cs typeface="Times New Roman" panose="02020603050405020304" pitchFamily="18" charset="0"/>
              </a:rPr>
              <a:t>) </a:t>
            </a:r>
            <a:r>
              <a:rPr lang="en-US" b="0">
                <a:solidFill>
                  <a:srgbClr val="0000FF"/>
                </a:solidFill>
                <a:effectLst/>
                <a:latin typeface="Times New Roman" panose="02020603050405020304" pitchFamily="18" charset="0"/>
                <a:cs typeface="Times New Roman" panose="02020603050405020304" pitchFamily="18" charset="0"/>
              </a:rPr>
              <a:t>NOT NULL</a:t>
            </a:r>
            <a:r>
              <a:rPr lang="en-US" b="0">
                <a:solidFill>
                  <a:srgbClr val="000000"/>
                </a:solidFill>
                <a:effectLst/>
                <a:latin typeface="Times New Roman" panose="02020603050405020304" pitchFamily="18" charset="0"/>
                <a:cs typeface="Times New Roman" panose="02020603050405020304" pitchFamily="18" charset="0"/>
              </a:rPr>
              <a:t> </a:t>
            </a:r>
            <a:r>
              <a:rPr lang="en-US" b="0">
                <a:solidFill>
                  <a:srgbClr val="0000FF"/>
                </a:solidFill>
                <a:effectLst/>
                <a:latin typeface="Times New Roman" panose="02020603050405020304" pitchFamily="18" charset="0"/>
                <a:cs typeface="Times New Roman" panose="02020603050405020304" pitchFamily="18" charset="0"/>
              </a:rPr>
              <a:t>PRIMARY KEY</a:t>
            </a:r>
            <a:endParaRPr lang="en-US" b="0">
              <a:solidFill>
                <a:srgbClr val="000000"/>
              </a:solidFill>
              <a:effectLst/>
              <a:latin typeface="Times New Roman" panose="02020603050405020304" pitchFamily="18" charset="0"/>
              <a:cs typeface="Times New Roman" panose="02020603050405020304" pitchFamily="18" charset="0"/>
            </a:endParaRPr>
          </a:p>
          <a:p>
            <a:r>
              <a:rPr lang="en-US" b="0">
                <a:solidFill>
                  <a:srgbClr val="000000"/>
                </a:solidFill>
                <a:effectLst/>
                <a:latin typeface="Times New Roman" panose="02020603050405020304" pitchFamily="18" charset="0"/>
                <a:cs typeface="Times New Roman" panose="02020603050405020304" pitchFamily="18" charset="0"/>
              </a:rPr>
              <a:t>);</a:t>
            </a:r>
          </a:p>
          <a:p>
            <a:endParaRPr lang="en-US" b="0">
              <a:solidFill>
                <a:srgbClr val="000000"/>
              </a:solidFill>
              <a:effectLst/>
              <a:latin typeface="Times New Roman" panose="02020603050405020304" pitchFamily="18" charset="0"/>
              <a:cs typeface="Times New Roman" panose="02020603050405020304" pitchFamily="18" charset="0"/>
            </a:endParaRPr>
          </a:p>
        </p:txBody>
      </p:sp>
      <p:sp>
        <p:nvSpPr>
          <p:cNvPr id="19" name="TextBox 18">
            <a:extLst>
              <a:ext uri="{FF2B5EF4-FFF2-40B4-BE49-F238E27FC236}">
                <a16:creationId xmlns:a16="http://schemas.microsoft.com/office/drawing/2014/main" id="{88138FAB-7961-7EE6-E923-9E1F6D4F98E4}"/>
              </a:ext>
            </a:extLst>
          </p:cNvPr>
          <p:cNvSpPr txBox="1"/>
          <p:nvPr/>
        </p:nvSpPr>
        <p:spPr>
          <a:xfrm>
            <a:off x="8839200" y="2716768"/>
            <a:ext cx="9144000" cy="5909310"/>
          </a:xfrm>
          <a:prstGeom prst="rect">
            <a:avLst/>
          </a:prstGeom>
          <a:noFill/>
        </p:spPr>
        <p:txBody>
          <a:bodyPr wrap="square">
            <a:spAutoFit/>
          </a:bodyPr>
          <a:lstStyle/>
          <a:p>
            <a:br>
              <a:rPr lang="en-US" b="0">
                <a:solidFill>
                  <a:srgbClr val="000000"/>
                </a:solidFill>
                <a:effectLst/>
                <a:latin typeface="Times New Roman" panose="02020603050405020304" pitchFamily="18" charset="0"/>
                <a:cs typeface="Times New Roman" panose="02020603050405020304" pitchFamily="18" charset="0"/>
              </a:rPr>
            </a:br>
            <a:r>
              <a:rPr lang="en-US" b="0">
                <a:solidFill>
                  <a:srgbClr val="0000FF"/>
                </a:solidFill>
                <a:effectLst/>
                <a:latin typeface="Times New Roman" panose="02020603050405020304" pitchFamily="18" charset="0"/>
                <a:cs typeface="Times New Roman" panose="02020603050405020304" pitchFamily="18" charset="0"/>
              </a:rPr>
              <a:t>CREATE</a:t>
            </a:r>
            <a:r>
              <a:rPr lang="en-US" b="0">
                <a:solidFill>
                  <a:srgbClr val="000000"/>
                </a:solidFill>
                <a:effectLst/>
                <a:latin typeface="Times New Roman" panose="02020603050405020304" pitchFamily="18" charset="0"/>
                <a:cs typeface="Times New Roman" panose="02020603050405020304" pitchFamily="18" charset="0"/>
              </a:rPr>
              <a:t> </a:t>
            </a:r>
            <a:r>
              <a:rPr lang="en-US" b="0">
                <a:solidFill>
                  <a:srgbClr val="0000FF"/>
                </a:solidFill>
                <a:effectLst/>
                <a:latin typeface="Times New Roman" panose="02020603050405020304" pitchFamily="18" charset="0"/>
                <a:cs typeface="Times New Roman" panose="02020603050405020304" pitchFamily="18" charset="0"/>
              </a:rPr>
              <a:t>TABLE</a:t>
            </a:r>
            <a:r>
              <a:rPr lang="en-US" b="0">
                <a:solidFill>
                  <a:srgbClr val="000000"/>
                </a:solidFill>
                <a:effectLst/>
                <a:latin typeface="Times New Roman" panose="02020603050405020304" pitchFamily="18" charset="0"/>
                <a:cs typeface="Times New Roman" panose="02020603050405020304" pitchFamily="18" charset="0"/>
              </a:rPr>
              <a:t> voucher.d_voucher (</a:t>
            </a:r>
          </a:p>
          <a:p>
            <a:r>
              <a:rPr lang="en-US" b="0">
                <a:solidFill>
                  <a:srgbClr val="000000"/>
                </a:solidFill>
                <a:effectLst/>
                <a:latin typeface="Times New Roman" panose="02020603050405020304" pitchFamily="18" charset="0"/>
                <a:cs typeface="Times New Roman" panose="02020603050405020304" pitchFamily="18" charset="0"/>
              </a:rPr>
              <a:t>    voucher_code </a:t>
            </a:r>
            <a:r>
              <a:rPr lang="en-US" b="0">
                <a:solidFill>
                  <a:srgbClr val="0000FF"/>
                </a:solidFill>
                <a:effectLst/>
                <a:latin typeface="Times New Roman" panose="02020603050405020304" pitchFamily="18" charset="0"/>
                <a:cs typeface="Times New Roman" panose="02020603050405020304" pitchFamily="18" charset="0"/>
              </a:rPr>
              <a:t>VARCHAR</a:t>
            </a:r>
            <a:r>
              <a:rPr lang="en-US" b="0">
                <a:solidFill>
                  <a:srgbClr val="000000"/>
                </a:solidFill>
                <a:effectLst/>
                <a:latin typeface="Times New Roman" panose="02020603050405020304" pitchFamily="18" charset="0"/>
                <a:cs typeface="Times New Roman" panose="02020603050405020304" pitchFamily="18" charset="0"/>
              </a:rPr>
              <a:t> (</a:t>
            </a:r>
            <a:r>
              <a:rPr lang="en-US" b="0">
                <a:solidFill>
                  <a:srgbClr val="098658"/>
                </a:solidFill>
                <a:effectLst/>
                <a:latin typeface="Times New Roman" panose="02020603050405020304" pitchFamily="18" charset="0"/>
                <a:cs typeface="Times New Roman" panose="02020603050405020304" pitchFamily="18" charset="0"/>
              </a:rPr>
              <a:t>255</a:t>
            </a:r>
            <a:r>
              <a:rPr lang="en-US" b="0">
                <a:solidFill>
                  <a:srgbClr val="000000"/>
                </a:solidFill>
                <a:effectLst/>
                <a:latin typeface="Times New Roman" panose="02020603050405020304" pitchFamily="18" charset="0"/>
                <a:cs typeface="Times New Roman" panose="02020603050405020304" pitchFamily="18" charset="0"/>
              </a:rPr>
              <a:t>) </a:t>
            </a:r>
            <a:r>
              <a:rPr lang="en-US" b="0">
                <a:solidFill>
                  <a:srgbClr val="0000FF"/>
                </a:solidFill>
                <a:effectLst/>
                <a:latin typeface="Times New Roman" panose="02020603050405020304" pitchFamily="18" charset="0"/>
                <a:cs typeface="Times New Roman" panose="02020603050405020304" pitchFamily="18" charset="0"/>
              </a:rPr>
              <a:t>NOT NULL</a:t>
            </a:r>
            <a:r>
              <a:rPr lang="en-US" b="0">
                <a:solidFill>
                  <a:srgbClr val="000000"/>
                </a:solidFill>
                <a:effectLst/>
                <a:latin typeface="Times New Roman" panose="02020603050405020304" pitchFamily="18" charset="0"/>
                <a:cs typeface="Times New Roman" panose="02020603050405020304" pitchFamily="18" charset="0"/>
              </a:rPr>
              <a:t> </a:t>
            </a:r>
            <a:r>
              <a:rPr lang="en-US" b="0">
                <a:solidFill>
                  <a:srgbClr val="0000FF"/>
                </a:solidFill>
                <a:effectLst/>
                <a:latin typeface="Times New Roman" panose="02020603050405020304" pitchFamily="18" charset="0"/>
                <a:cs typeface="Times New Roman" panose="02020603050405020304" pitchFamily="18" charset="0"/>
              </a:rPr>
              <a:t>PRIMARY KEY</a:t>
            </a:r>
            <a:r>
              <a:rPr lang="en-US" b="0">
                <a:solidFill>
                  <a:srgbClr val="000000"/>
                </a:solidFill>
                <a:effectLst/>
                <a:latin typeface="Times New Roman" panose="02020603050405020304" pitchFamily="18" charset="0"/>
                <a:cs typeface="Times New Roman" panose="02020603050405020304" pitchFamily="18" charset="0"/>
              </a:rPr>
              <a:t>,</a:t>
            </a:r>
          </a:p>
          <a:p>
            <a:r>
              <a:rPr lang="en-US" b="0">
                <a:solidFill>
                  <a:srgbClr val="000000"/>
                </a:solidFill>
                <a:effectLst/>
                <a:latin typeface="Times New Roman" panose="02020603050405020304" pitchFamily="18" charset="0"/>
                <a:cs typeface="Times New Roman" panose="02020603050405020304" pitchFamily="18" charset="0"/>
              </a:rPr>
              <a:t>    voucher_name </a:t>
            </a:r>
            <a:r>
              <a:rPr lang="en-US" b="0">
                <a:solidFill>
                  <a:srgbClr val="0000FF"/>
                </a:solidFill>
                <a:effectLst/>
                <a:latin typeface="Times New Roman" panose="02020603050405020304" pitchFamily="18" charset="0"/>
                <a:cs typeface="Times New Roman" panose="02020603050405020304" pitchFamily="18" charset="0"/>
              </a:rPr>
              <a:t>NVARCHAR</a:t>
            </a:r>
            <a:r>
              <a:rPr lang="en-US" b="0">
                <a:solidFill>
                  <a:srgbClr val="000000"/>
                </a:solidFill>
                <a:effectLst/>
                <a:latin typeface="Times New Roman" panose="02020603050405020304" pitchFamily="18" charset="0"/>
                <a:cs typeface="Times New Roman" panose="02020603050405020304" pitchFamily="18" charset="0"/>
              </a:rPr>
              <a:t> (</a:t>
            </a:r>
            <a:r>
              <a:rPr lang="en-US" b="0">
                <a:solidFill>
                  <a:srgbClr val="098658"/>
                </a:solidFill>
                <a:effectLst/>
                <a:latin typeface="Times New Roman" panose="02020603050405020304" pitchFamily="18" charset="0"/>
                <a:cs typeface="Times New Roman" panose="02020603050405020304" pitchFamily="18" charset="0"/>
              </a:rPr>
              <a:t>255</a:t>
            </a:r>
            <a:r>
              <a:rPr lang="en-US" b="0">
                <a:solidFill>
                  <a:srgbClr val="000000"/>
                </a:solidFill>
                <a:effectLst/>
                <a:latin typeface="Times New Roman" panose="02020603050405020304" pitchFamily="18" charset="0"/>
                <a:cs typeface="Times New Roman" panose="02020603050405020304" pitchFamily="18" charset="0"/>
              </a:rPr>
              <a:t>),</a:t>
            </a:r>
          </a:p>
          <a:p>
            <a:r>
              <a:rPr lang="en-US" b="0">
                <a:solidFill>
                  <a:srgbClr val="000000"/>
                </a:solidFill>
                <a:effectLst/>
                <a:latin typeface="Times New Roman" panose="02020603050405020304" pitchFamily="18" charset="0"/>
                <a:cs typeface="Times New Roman" panose="02020603050405020304" pitchFamily="18" charset="0"/>
              </a:rPr>
              <a:t>    total_stock </a:t>
            </a:r>
            <a:r>
              <a:rPr lang="en-US" b="0">
                <a:solidFill>
                  <a:srgbClr val="0000FF"/>
                </a:solidFill>
                <a:effectLst/>
                <a:latin typeface="Times New Roman" panose="02020603050405020304" pitchFamily="18" charset="0"/>
                <a:cs typeface="Times New Roman" panose="02020603050405020304" pitchFamily="18" charset="0"/>
              </a:rPr>
              <a:t>INT</a:t>
            </a:r>
            <a:r>
              <a:rPr lang="en-US" b="0">
                <a:solidFill>
                  <a:srgbClr val="000000"/>
                </a:solidFill>
                <a:effectLst/>
                <a:latin typeface="Times New Roman" panose="02020603050405020304" pitchFamily="18" charset="0"/>
                <a:cs typeface="Times New Roman" panose="02020603050405020304" pitchFamily="18" charset="0"/>
              </a:rPr>
              <a:t> </a:t>
            </a:r>
            <a:r>
              <a:rPr lang="en-US" b="0">
                <a:solidFill>
                  <a:srgbClr val="0000FF"/>
                </a:solidFill>
                <a:effectLst/>
                <a:latin typeface="Times New Roman" panose="02020603050405020304" pitchFamily="18" charset="0"/>
                <a:cs typeface="Times New Roman" panose="02020603050405020304" pitchFamily="18" charset="0"/>
              </a:rPr>
              <a:t>NOT NULL</a:t>
            </a:r>
            <a:r>
              <a:rPr lang="en-US" b="0">
                <a:solidFill>
                  <a:srgbClr val="000000"/>
                </a:solidFill>
                <a:effectLst/>
                <a:latin typeface="Times New Roman" panose="02020603050405020304" pitchFamily="18" charset="0"/>
                <a:cs typeface="Times New Roman" panose="02020603050405020304" pitchFamily="18" charset="0"/>
              </a:rPr>
              <a:t>,</a:t>
            </a:r>
          </a:p>
          <a:p>
            <a:r>
              <a:rPr lang="en-US" b="0">
                <a:solidFill>
                  <a:srgbClr val="000000"/>
                </a:solidFill>
                <a:effectLst/>
                <a:latin typeface="Times New Roman" panose="02020603050405020304" pitchFamily="18" charset="0"/>
                <a:cs typeface="Times New Roman" panose="02020603050405020304" pitchFamily="18" charset="0"/>
              </a:rPr>
              <a:t>    display_date_from </a:t>
            </a:r>
            <a:r>
              <a:rPr lang="en-US" b="0">
                <a:solidFill>
                  <a:srgbClr val="0000FF"/>
                </a:solidFill>
                <a:effectLst/>
                <a:latin typeface="Times New Roman" panose="02020603050405020304" pitchFamily="18" charset="0"/>
                <a:cs typeface="Times New Roman" panose="02020603050405020304" pitchFamily="18" charset="0"/>
              </a:rPr>
              <a:t>DATETIME</a:t>
            </a:r>
            <a:r>
              <a:rPr lang="en-US" b="0">
                <a:solidFill>
                  <a:srgbClr val="000000"/>
                </a:solidFill>
                <a:effectLst/>
                <a:latin typeface="Times New Roman" panose="02020603050405020304" pitchFamily="18" charset="0"/>
                <a:cs typeface="Times New Roman" panose="02020603050405020304" pitchFamily="18" charset="0"/>
              </a:rPr>
              <a:t> </a:t>
            </a:r>
            <a:r>
              <a:rPr lang="en-US" b="0">
                <a:solidFill>
                  <a:srgbClr val="0000FF"/>
                </a:solidFill>
                <a:effectLst/>
                <a:latin typeface="Times New Roman" panose="02020603050405020304" pitchFamily="18" charset="0"/>
                <a:cs typeface="Times New Roman" panose="02020603050405020304" pitchFamily="18" charset="0"/>
              </a:rPr>
              <a:t>NOT NULL</a:t>
            </a:r>
            <a:r>
              <a:rPr lang="en-US" b="0">
                <a:solidFill>
                  <a:srgbClr val="000000"/>
                </a:solidFill>
                <a:effectLst/>
                <a:latin typeface="Times New Roman" panose="02020603050405020304" pitchFamily="18" charset="0"/>
                <a:cs typeface="Times New Roman" panose="02020603050405020304" pitchFamily="18" charset="0"/>
              </a:rPr>
              <a:t>,</a:t>
            </a:r>
          </a:p>
          <a:p>
            <a:r>
              <a:rPr lang="en-US" b="0">
                <a:solidFill>
                  <a:srgbClr val="000000"/>
                </a:solidFill>
                <a:effectLst/>
                <a:latin typeface="Times New Roman" panose="02020603050405020304" pitchFamily="18" charset="0"/>
                <a:cs typeface="Times New Roman" panose="02020603050405020304" pitchFamily="18" charset="0"/>
              </a:rPr>
              <a:t>    display_date_to </a:t>
            </a:r>
            <a:r>
              <a:rPr lang="en-US" b="0">
                <a:solidFill>
                  <a:srgbClr val="0000FF"/>
                </a:solidFill>
                <a:effectLst/>
                <a:latin typeface="Times New Roman" panose="02020603050405020304" pitchFamily="18" charset="0"/>
                <a:cs typeface="Times New Roman" panose="02020603050405020304" pitchFamily="18" charset="0"/>
              </a:rPr>
              <a:t>DATETIME</a:t>
            </a:r>
            <a:r>
              <a:rPr lang="en-US" b="0">
                <a:solidFill>
                  <a:srgbClr val="000000"/>
                </a:solidFill>
                <a:effectLst/>
                <a:latin typeface="Times New Roman" panose="02020603050405020304" pitchFamily="18" charset="0"/>
                <a:cs typeface="Times New Roman" panose="02020603050405020304" pitchFamily="18" charset="0"/>
              </a:rPr>
              <a:t> </a:t>
            </a:r>
            <a:r>
              <a:rPr lang="en-US" b="0">
                <a:solidFill>
                  <a:srgbClr val="0000FF"/>
                </a:solidFill>
                <a:effectLst/>
                <a:latin typeface="Times New Roman" panose="02020603050405020304" pitchFamily="18" charset="0"/>
                <a:cs typeface="Times New Roman" panose="02020603050405020304" pitchFamily="18" charset="0"/>
              </a:rPr>
              <a:t>NOT NULL</a:t>
            </a:r>
            <a:r>
              <a:rPr lang="en-US" b="0">
                <a:solidFill>
                  <a:srgbClr val="000000"/>
                </a:solidFill>
                <a:effectLst/>
                <a:latin typeface="Times New Roman" panose="02020603050405020304" pitchFamily="18" charset="0"/>
                <a:cs typeface="Times New Roman" panose="02020603050405020304" pitchFamily="18" charset="0"/>
              </a:rPr>
              <a:t>,</a:t>
            </a:r>
          </a:p>
          <a:p>
            <a:r>
              <a:rPr lang="en-US" b="0">
                <a:solidFill>
                  <a:srgbClr val="000000"/>
                </a:solidFill>
                <a:effectLst/>
                <a:latin typeface="Times New Roman" panose="02020603050405020304" pitchFamily="18" charset="0"/>
                <a:cs typeface="Times New Roman" panose="02020603050405020304" pitchFamily="18" charset="0"/>
              </a:rPr>
              <a:t>);</a:t>
            </a:r>
          </a:p>
          <a:p>
            <a:br>
              <a:rPr lang="en-US" b="0">
                <a:solidFill>
                  <a:srgbClr val="000000"/>
                </a:solidFill>
                <a:effectLst/>
                <a:latin typeface="Times New Roman" panose="02020603050405020304" pitchFamily="18" charset="0"/>
                <a:cs typeface="Times New Roman" panose="02020603050405020304" pitchFamily="18" charset="0"/>
              </a:rPr>
            </a:br>
            <a:r>
              <a:rPr lang="en-US" b="0">
                <a:solidFill>
                  <a:srgbClr val="0000FF"/>
                </a:solidFill>
                <a:effectLst/>
                <a:latin typeface="Times New Roman" panose="02020603050405020304" pitchFamily="18" charset="0"/>
                <a:cs typeface="Times New Roman" panose="02020603050405020304" pitchFamily="18" charset="0"/>
              </a:rPr>
              <a:t>CREATE</a:t>
            </a:r>
            <a:r>
              <a:rPr lang="en-US" b="0">
                <a:solidFill>
                  <a:srgbClr val="000000"/>
                </a:solidFill>
                <a:effectLst/>
                <a:latin typeface="Times New Roman" panose="02020603050405020304" pitchFamily="18" charset="0"/>
                <a:cs typeface="Times New Roman" panose="02020603050405020304" pitchFamily="18" charset="0"/>
              </a:rPr>
              <a:t> </a:t>
            </a:r>
            <a:r>
              <a:rPr lang="en-US" b="0">
                <a:solidFill>
                  <a:srgbClr val="0000FF"/>
                </a:solidFill>
                <a:effectLst/>
                <a:latin typeface="Times New Roman" panose="02020603050405020304" pitchFamily="18" charset="0"/>
                <a:cs typeface="Times New Roman" panose="02020603050405020304" pitchFamily="18" charset="0"/>
              </a:rPr>
              <a:t>TABLE</a:t>
            </a:r>
            <a:r>
              <a:rPr lang="en-US" b="0">
                <a:solidFill>
                  <a:srgbClr val="000000"/>
                </a:solidFill>
                <a:effectLst/>
                <a:latin typeface="Times New Roman" panose="02020603050405020304" pitchFamily="18" charset="0"/>
                <a:cs typeface="Times New Roman" panose="02020603050405020304" pitchFamily="18" charset="0"/>
              </a:rPr>
              <a:t> voucher.d_merchant (</a:t>
            </a:r>
          </a:p>
          <a:p>
            <a:r>
              <a:rPr lang="en-US" b="0">
                <a:solidFill>
                  <a:srgbClr val="000000"/>
                </a:solidFill>
                <a:effectLst/>
                <a:latin typeface="Times New Roman" panose="02020603050405020304" pitchFamily="18" charset="0"/>
                <a:cs typeface="Times New Roman" panose="02020603050405020304" pitchFamily="18" charset="0"/>
              </a:rPr>
              <a:t>    merchant_code </a:t>
            </a:r>
            <a:r>
              <a:rPr lang="en-US" b="0">
                <a:solidFill>
                  <a:srgbClr val="0000FF"/>
                </a:solidFill>
                <a:effectLst/>
                <a:latin typeface="Times New Roman" panose="02020603050405020304" pitchFamily="18" charset="0"/>
                <a:cs typeface="Times New Roman" panose="02020603050405020304" pitchFamily="18" charset="0"/>
              </a:rPr>
              <a:t>VARCHAR</a:t>
            </a:r>
            <a:r>
              <a:rPr lang="en-US" b="0">
                <a:solidFill>
                  <a:srgbClr val="000000"/>
                </a:solidFill>
                <a:effectLst/>
                <a:latin typeface="Times New Roman" panose="02020603050405020304" pitchFamily="18" charset="0"/>
                <a:cs typeface="Times New Roman" panose="02020603050405020304" pitchFamily="18" charset="0"/>
              </a:rPr>
              <a:t> (</a:t>
            </a:r>
            <a:r>
              <a:rPr lang="en-US" b="0">
                <a:solidFill>
                  <a:srgbClr val="098658"/>
                </a:solidFill>
                <a:effectLst/>
                <a:latin typeface="Times New Roman" panose="02020603050405020304" pitchFamily="18" charset="0"/>
                <a:cs typeface="Times New Roman" panose="02020603050405020304" pitchFamily="18" charset="0"/>
              </a:rPr>
              <a:t>255</a:t>
            </a:r>
            <a:r>
              <a:rPr lang="en-US" b="0">
                <a:solidFill>
                  <a:srgbClr val="000000"/>
                </a:solidFill>
                <a:effectLst/>
                <a:latin typeface="Times New Roman" panose="02020603050405020304" pitchFamily="18" charset="0"/>
                <a:cs typeface="Times New Roman" panose="02020603050405020304" pitchFamily="18" charset="0"/>
              </a:rPr>
              <a:t>) </a:t>
            </a:r>
            <a:r>
              <a:rPr lang="en-US" b="0">
                <a:solidFill>
                  <a:srgbClr val="0000FF"/>
                </a:solidFill>
                <a:effectLst/>
                <a:latin typeface="Times New Roman" panose="02020603050405020304" pitchFamily="18" charset="0"/>
                <a:cs typeface="Times New Roman" panose="02020603050405020304" pitchFamily="18" charset="0"/>
              </a:rPr>
              <a:t>NOT NULL</a:t>
            </a:r>
            <a:r>
              <a:rPr lang="en-US" b="0">
                <a:solidFill>
                  <a:srgbClr val="000000"/>
                </a:solidFill>
                <a:effectLst/>
                <a:latin typeface="Times New Roman" panose="02020603050405020304" pitchFamily="18" charset="0"/>
                <a:cs typeface="Times New Roman" panose="02020603050405020304" pitchFamily="18" charset="0"/>
              </a:rPr>
              <a:t> </a:t>
            </a:r>
            <a:r>
              <a:rPr lang="en-US" b="0">
                <a:solidFill>
                  <a:srgbClr val="0000FF"/>
                </a:solidFill>
                <a:effectLst/>
                <a:latin typeface="Times New Roman" panose="02020603050405020304" pitchFamily="18" charset="0"/>
                <a:cs typeface="Times New Roman" panose="02020603050405020304" pitchFamily="18" charset="0"/>
              </a:rPr>
              <a:t>PRIMARY KEY</a:t>
            </a:r>
            <a:r>
              <a:rPr lang="en-US" b="0">
                <a:solidFill>
                  <a:srgbClr val="000000"/>
                </a:solidFill>
                <a:effectLst/>
                <a:latin typeface="Times New Roman" panose="02020603050405020304" pitchFamily="18" charset="0"/>
                <a:cs typeface="Times New Roman" panose="02020603050405020304" pitchFamily="18" charset="0"/>
              </a:rPr>
              <a:t>,</a:t>
            </a:r>
          </a:p>
          <a:p>
            <a:r>
              <a:rPr lang="en-US" b="0">
                <a:solidFill>
                  <a:srgbClr val="000000"/>
                </a:solidFill>
                <a:effectLst/>
                <a:latin typeface="Times New Roman" panose="02020603050405020304" pitchFamily="18" charset="0"/>
                <a:cs typeface="Times New Roman" panose="02020603050405020304" pitchFamily="18" charset="0"/>
              </a:rPr>
              <a:t>    category </a:t>
            </a:r>
            <a:r>
              <a:rPr lang="en-US" b="0">
                <a:solidFill>
                  <a:srgbClr val="0000FF"/>
                </a:solidFill>
                <a:effectLst/>
                <a:latin typeface="Times New Roman" panose="02020603050405020304" pitchFamily="18" charset="0"/>
                <a:cs typeface="Times New Roman" panose="02020603050405020304" pitchFamily="18" charset="0"/>
              </a:rPr>
              <a:t>NVARCHAR</a:t>
            </a:r>
            <a:r>
              <a:rPr lang="en-US" b="0">
                <a:solidFill>
                  <a:srgbClr val="000000"/>
                </a:solidFill>
                <a:effectLst/>
                <a:latin typeface="Times New Roman" panose="02020603050405020304" pitchFamily="18" charset="0"/>
                <a:cs typeface="Times New Roman" panose="02020603050405020304" pitchFamily="18" charset="0"/>
              </a:rPr>
              <a:t> (</a:t>
            </a:r>
            <a:r>
              <a:rPr lang="en-US" b="0">
                <a:solidFill>
                  <a:srgbClr val="098658"/>
                </a:solidFill>
                <a:effectLst/>
                <a:latin typeface="Times New Roman" panose="02020603050405020304" pitchFamily="18" charset="0"/>
                <a:cs typeface="Times New Roman" panose="02020603050405020304" pitchFamily="18" charset="0"/>
              </a:rPr>
              <a:t>255</a:t>
            </a:r>
            <a:r>
              <a:rPr lang="en-US" b="0">
                <a:solidFill>
                  <a:srgbClr val="000000"/>
                </a:solidFill>
                <a:effectLst/>
                <a:latin typeface="Times New Roman" panose="02020603050405020304" pitchFamily="18" charset="0"/>
                <a:cs typeface="Times New Roman" panose="02020603050405020304" pitchFamily="18" charset="0"/>
              </a:rPr>
              <a:t>) </a:t>
            </a:r>
            <a:r>
              <a:rPr lang="en-US" b="0">
                <a:solidFill>
                  <a:srgbClr val="0000FF"/>
                </a:solidFill>
                <a:effectLst/>
                <a:latin typeface="Times New Roman" panose="02020603050405020304" pitchFamily="18" charset="0"/>
                <a:cs typeface="Times New Roman" panose="02020603050405020304" pitchFamily="18" charset="0"/>
              </a:rPr>
              <a:t>NOT NULL</a:t>
            </a:r>
            <a:r>
              <a:rPr lang="en-US" b="0">
                <a:solidFill>
                  <a:srgbClr val="000000"/>
                </a:solidFill>
                <a:effectLst/>
                <a:latin typeface="Times New Roman" panose="02020603050405020304" pitchFamily="18" charset="0"/>
                <a:cs typeface="Times New Roman" panose="02020603050405020304" pitchFamily="18" charset="0"/>
              </a:rPr>
              <a:t>,</a:t>
            </a:r>
          </a:p>
          <a:p>
            <a:r>
              <a:rPr lang="en-US" b="0">
                <a:solidFill>
                  <a:srgbClr val="000000"/>
                </a:solidFill>
                <a:effectLst/>
                <a:latin typeface="Times New Roman" panose="02020603050405020304" pitchFamily="18" charset="0"/>
                <a:cs typeface="Times New Roman" panose="02020603050405020304" pitchFamily="18" charset="0"/>
              </a:rPr>
              <a:t>    sub_category </a:t>
            </a:r>
            <a:r>
              <a:rPr lang="en-US" b="0">
                <a:solidFill>
                  <a:srgbClr val="0000FF"/>
                </a:solidFill>
                <a:effectLst/>
                <a:latin typeface="Times New Roman" panose="02020603050405020304" pitchFamily="18" charset="0"/>
                <a:cs typeface="Times New Roman" panose="02020603050405020304" pitchFamily="18" charset="0"/>
              </a:rPr>
              <a:t>NVARCHAR</a:t>
            </a:r>
            <a:r>
              <a:rPr lang="en-US" b="0">
                <a:solidFill>
                  <a:srgbClr val="000000"/>
                </a:solidFill>
                <a:effectLst/>
                <a:latin typeface="Times New Roman" panose="02020603050405020304" pitchFamily="18" charset="0"/>
                <a:cs typeface="Times New Roman" panose="02020603050405020304" pitchFamily="18" charset="0"/>
              </a:rPr>
              <a:t> (</a:t>
            </a:r>
            <a:r>
              <a:rPr lang="en-US" b="0">
                <a:solidFill>
                  <a:srgbClr val="098658"/>
                </a:solidFill>
                <a:effectLst/>
                <a:latin typeface="Times New Roman" panose="02020603050405020304" pitchFamily="18" charset="0"/>
                <a:cs typeface="Times New Roman" panose="02020603050405020304" pitchFamily="18" charset="0"/>
              </a:rPr>
              <a:t>255</a:t>
            </a:r>
            <a:r>
              <a:rPr lang="en-US" b="0">
                <a:solidFill>
                  <a:srgbClr val="000000"/>
                </a:solidFill>
                <a:effectLst/>
                <a:latin typeface="Times New Roman" panose="02020603050405020304" pitchFamily="18" charset="0"/>
                <a:cs typeface="Times New Roman" panose="02020603050405020304" pitchFamily="18" charset="0"/>
              </a:rPr>
              <a:t>) </a:t>
            </a:r>
            <a:r>
              <a:rPr lang="en-US" b="0">
                <a:solidFill>
                  <a:srgbClr val="0000FF"/>
                </a:solidFill>
                <a:effectLst/>
                <a:latin typeface="Times New Roman" panose="02020603050405020304" pitchFamily="18" charset="0"/>
                <a:cs typeface="Times New Roman" panose="02020603050405020304" pitchFamily="18" charset="0"/>
              </a:rPr>
              <a:t>NOT NULL</a:t>
            </a:r>
            <a:r>
              <a:rPr lang="en-US" b="0">
                <a:solidFill>
                  <a:srgbClr val="000000"/>
                </a:solidFill>
                <a:effectLst/>
                <a:latin typeface="Times New Roman" panose="02020603050405020304" pitchFamily="18" charset="0"/>
                <a:cs typeface="Times New Roman" panose="02020603050405020304" pitchFamily="18" charset="0"/>
              </a:rPr>
              <a:t>,</a:t>
            </a:r>
          </a:p>
          <a:p>
            <a:r>
              <a:rPr lang="en-US" b="0">
                <a:solidFill>
                  <a:srgbClr val="000000"/>
                </a:solidFill>
                <a:effectLst/>
                <a:latin typeface="Times New Roman" panose="02020603050405020304" pitchFamily="18" charset="0"/>
                <a:cs typeface="Times New Roman" panose="02020603050405020304" pitchFamily="18" charset="0"/>
              </a:rPr>
              <a:t>);</a:t>
            </a:r>
          </a:p>
          <a:p>
            <a:br>
              <a:rPr lang="en-US" b="0">
                <a:solidFill>
                  <a:srgbClr val="000000"/>
                </a:solidFill>
                <a:effectLst/>
                <a:latin typeface="Times New Roman" panose="02020603050405020304" pitchFamily="18" charset="0"/>
                <a:cs typeface="Times New Roman" panose="02020603050405020304" pitchFamily="18" charset="0"/>
              </a:rPr>
            </a:br>
            <a:r>
              <a:rPr lang="en-US" b="0">
                <a:solidFill>
                  <a:srgbClr val="0000FF"/>
                </a:solidFill>
                <a:effectLst/>
                <a:latin typeface="Times New Roman" panose="02020603050405020304" pitchFamily="18" charset="0"/>
                <a:cs typeface="Times New Roman" panose="02020603050405020304" pitchFamily="18" charset="0"/>
              </a:rPr>
              <a:t>CREATE</a:t>
            </a:r>
            <a:r>
              <a:rPr lang="en-US" b="0">
                <a:solidFill>
                  <a:srgbClr val="000000"/>
                </a:solidFill>
                <a:effectLst/>
                <a:latin typeface="Times New Roman" panose="02020603050405020304" pitchFamily="18" charset="0"/>
                <a:cs typeface="Times New Roman" panose="02020603050405020304" pitchFamily="18" charset="0"/>
              </a:rPr>
              <a:t> </a:t>
            </a:r>
            <a:r>
              <a:rPr lang="en-US" b="0">
                <a:solidFill>
                  <a:srgbClr val="0000FF"/>
                </a:solidFill>
                <a:effectLst/>
                <a:latin typeface="Times New Roman" panose="02020603050405020304" pitchFamily="18" charset="0"/>
                <a:cs typeface="Times New Roman" panose="02020603050405020304" pitchFamily="18" charset="0"/>
              </a:rPr>
              <a:t>TABLE</a:t>
            </a:r>
            <a:r>
              <a:rPr lang="en-US" b="0">
                <a:solidFill>
                  <a:srgbClr val="000000"/>
                </a:solidFill>
                <a:effectLst/>
                <a:latin typeface="Times New Roman" panose="02020603050405020304" pitchFamily="18" charset="0"/>
                <a:cs typeface="Times New Roman" panose="02020603050405020304" pitchFamily="18" charset="0"/>
              </a:rPr>
              <a:t> voucher.d_user (</a:t>
            </a:r>
          </a:p>
          <a:p>
            <a:r>
              <a:rPr lang="en-US" b="0">
                <a:solidFill>
                  <a:srgbClr val="000000"/>
                </a:solidFill>
                <a:effectLst/>
                <a:latin typeface="Times New Roman" panose="02020603050405020304" pitchFamily="18" charset="0"/>
                <a:cs typeface="Times New Roman" panose="02020603050405020304" pitchFamily="18" charset="0"/>
              </a:rPr>
              <a:t>    user_id </a:t>
            </a:r>
            <a:r>
              <a:rPr lang="en-US" b="0">
                <a:solidFill>
                  <a:srgbClr val="0000FF"/>
                </a:solidFill>
                <a:effectLst/>
                <a:latin typeface="Times New Roman" panose="02020603050405020304" pitchFamily="18" charset="0"/>
                <a:cs typeface="Times New Roman" panose="02020603050405020304" pitchFamily="18" charset="0"/>
              </a:rPr>
              <a:t>VARCHAR</a:t>
            </a:r>
            <a:r>
              <a:rPr lang="en-US" b="0">
                <a:solidFill>
                  <a:srgbClr val="000000"/>
                </a:solidFill>
                <a:effectLst/>
                <a:latin typeface="Times New Roman" panose="02020603050405020304" pitchFamily="18" charset="0"/>
                <a:cs typeface="Times New Roman" panose="02020603050405020304" pitchFamily="18" charset="0"/>
              </a:rPr>
              <a:t> (</a:t>
            </a:r>
            <a:r>
              <a:rPr lang="en-US" b="0">
                <a:solidFill>
                  <a:srgbClr val="098658"/>
                </a:solidFill>
                <a:effectLst/>
                <a:latin typeface="Times New Roman" panose="02020603050405020304" pitchFamily="18" charset="0"/>
                <a:cs typeface="Times New Roman" panose="02020603050405020304" pitchFamily="18" charset="0"/>
              </a:rPr>
              <a:t>255</a:t>
            </a:r>
            <a:r>
              <a:rPr lang="en-US" b="0">
                <a:solidFill>
                  <a:srgbClr val="000000"/>
                </a:solidFill>
                <a:effectLst/>
                <a:latin typeface="Times New Roman" panose="02020603050405020304" pitchFamily="18" charset="0"/>
                <a:cs typeface="Times New Roman" panose="02020603050405020304" pitchFamily="18" charset="0"/>
              </a:rPr>
              <a:t>) </a:t>
            </a:r>
            <a:r>
              <a:rPr lang="en-US" b="0">
                <a:solidFill>
                  <a:srgbClr val="0000FF"/>
                </a:solidFill>
                <a:effectLst/>
                <a:latin typeface="Times New Roman" panose="02020603050405020304" pitchFamily="18" charset="0"/>
                <a:cs typeface="Times New Roman" panose="02020603050405020304" pitchFamily="18" charset="0"/>
              </a:rPr>
              <a:t>NOT NULL</a:t>
            </a:r>
            <a:r>
              <a:rPr lang="en-US" b="0">
                <a:solidFill>
                  <a:srgbClr val="000000"/>
                </a:solidFill>
                <a:effectLst/>
                <a:latin typeface="Times New Roman" panose="02020603050405020304" pitchFamily="18" charset="0"/>
                <a:cs typeface="Times New Roman" panose="02020603050405020304" pitchFamily="18" charset="0"/>
              </a:rPr>
              <a:t> </a:t>
            </a:r>
            <a:r>
              <a:rPr lang="en-US" b="0">
                <a:solidFill>
                  <a:srgbClr val="0000FF"/>
                </a:solidFill>
                <a:effectLst/>
                <a:latin typeface="Times New Roman" panose="02020603050405020304" pitchFamily="18" charset="0"/>
                <a:cs typeface="Times New Roman" panose="02020603050405020304" pitchFamily="18" charset="0"/>
              </a:rPr>
              <a:t>PRIMARY KEY</a:t>
            </a:r>
            <a:r>
              <a:rPr lang="en-US" b="0">
                <a:solidFill>
                  <a:srgbClr val="000000"/>
                </a:solidFill>
                <a:effectLst/>
                <a:latin typeface="Times New Roman" panose="02020603050405020304" pitchFamily="18" charset="0"/>
                <a:cs typeface="Times New Roman" panose="02020603050405020304" pitchFamily="18" charset="0"/>
              </a:rPr>
              <a:t>,</a:t>
            </a:r>
          </a:p>
          <a:p>
            <a:r>
              <a:rPr lang="en-US" b="0">
                <a:solidFill>
                  <a:srgbClr val="000000"/>
                </a:solidFill>
                <a:effectLst/>
                <a:latin typeface="Times New Roman" panose="02020603050405020304" pitchFamily="18" charset="0"/>
                <a:cs typeface="Times New Roman" panose="02020603050405020304" pitchFamily="18" charset="0"/>
              </a:rPr>
              <a:t>    gender </a:t>
            </a:r>
            <a:r>
              <a:rPr lang="en-US" b="0">
                <a:solidFill>
                  <a:srgbClr val="0000FF"/>
                </a:solidFill>
                <a:effectLst/>
                <a:latin typeface="Times New Roman" panose="02020603050405020304" pitchFamily="18" charset="0"/>
                <a:cs typeface="Times New Roman" panose="02020603050405020304" pitchFamily="18" charset="0"/>
              </a:rPr>
              <a:t>VARCHAR</a:t>
            </a:r>
            <a:r>
              <a:rPr lang="en-US" b="0">
                <a:solidFill>
                  <a:srgbClr val="000000"/>
                </a:solidFill>
                <a:effectLst/>
                <a:latin typeface="Times New Roman" panose="02020603050405020304" pitchFamily="18" charset="0"/>
                <a:cs typeface="Times New Roman" panose="02020603050405020304" pitchFamily="18" charset="0"/>
              </a:rPr>
              <a:t> (</a:t>
            </a:r>
            <a:r>
              <a:rPr lang="en-US" b="0">
                <a:solidFill>
                  <a:srgbClr val="098658"/>
                </a:solidFill>
                <a:effectLst/>
                <a:latin typeface="Times New Roman" panose="02020603050405020304" pitchFamily="18" charset="0"/>
                <a:cs typeface="Times New Roman" panose="02020603050405020304" pitchFamily="18" charset="0"/>
              </a:rPr>
              <a:t>25</a:t>
            </a:r>
            <a:r>
              <a:rPr lang="en-US" b="0">
                <a:solidFill>
                  <a:srgbClr val="000000"/>
                </a:solidFill>
                <a:effectLst/>
                <a:latin typeface="Times New Roman" panose="02020603050405020304" pitchFamily="18" charset="0"/>
                <a:cs typeface="Times New Roman" panose="02020603050405020304" pitchFamily="18" charset="0"/>
              </a:rPr>
              <a:t>) </a:t>
            </a:r>
            <a:r>
              <a:rPr lang="en-US" b="0">
                <a:solidFill>
                  <a:srgbClr val="0000FF"/>
                </a:solidFill>
                <a:effectLst/>
                <a:latin typeface="Times New Roman" panose="02020603050405020304" pitchFamily="18" charset="0"/>
                <a:cs typeface="Times New Roman" panose="02020603050405020304" pitchFamily="18" charset="0"/>
              </a:rPr>
              <a:t>NOT NULL</a:t>
            </a:r>
            <a:r>
              <a:rPr lang="en-US" b="0">
                <a:solidFill>
                  <a:srgbClr val="000000"/>
                </a:solidFill>
                <a:effectLst/>
                <a:latin typeface="Times New Roman" panose="02020603050405020304" pitchFamily="18" charset="0"/>
                <a:cs typeface="Times New Roman" panose="02020603050405020304" pitchFamily="18" charset="0"/>
              </a:rPr>
              <a:t>,</a:t>
            </a:r>
          </a:p>
          <a:p>
            <a:r>
              <a:rPr lang="en-US" b="0">
                <a:solidFill>
                  <a:srgbClr val="000000"/>
                </a:solidFill>
                <a:effectLst/>
                <a:latin typeface="Times New Roman" panose="02020603050405020304" pitchFamily="18" charset="0"/>
                <a:cs typeface="Times New Roman" panose="02020603050405020304" pitchFamily="18" charset="0"/>
              </a:rPr>
              <a:t>    province_name </a:t>
            </a:r>
            <a:r>
              <a:rPr lang="en-US" b="0">
                <a:solidFill>
                  <a:srgbClr val="0000FF"/>
                </a:solidFill>
                <a:effectLst/>
                <a:latin typeface="Times New Roman" panose="02020603050405020304" pitchFamily="18" charset="0"/>
                <a:cs typeface="Times New Roman" panose="02020603050405020304" pitchFamily="18" charset="0"/>
              </a:rPr>
              <a:t>NVARCHAR</a:t>
            </a:r>
            <a:r>
              <a:rPr lang="en-US" b="0">
                <a:solidFill>
                  <a:srgbClr val="000000"/>
                </a:solidFill>
                <a:effectLst/>
                <a:latin typeface="Times New Roman" panose="02020603050405020304" pitchFamily="18" charset="0"/>
                <a:cs typeface="Times New Roman" panose="02020603050405020304" pitchFamily="18" charset="0"/>
              </a:rPr>
              <a:t> (</a:t>
            </a:r>
            <a:r>
              <a:rPr lang="en-US" b="0">
                <a:solidFill>
                  <a:srgbClr val="098658"/>
                </a:solidFill>
                <a:effectLst/>
                <a:latin typeface="Times New Roman" panose="02020603050405020304" pitchFamily="18" charset="0"/>
                <a:cs typeface="Times New Roman" panose="02020603050405020304" pitchFamily="18" charset="0"/>
              </a:rPr>
              <a:t>255</a:t>
            </a:r>
            <a:r>
              <a:rPr lang="en-US" b="0">
                <a:solidFill>
                  <a:srgbClr val="000000"/>
                </a:solidFill>
                <a:effectLst/>
                <a:latin typeface="Times New Roman" panose="02020603050405020304" pitchFamily="18" charset="0"/>
                <a:cs typeface="Times New Roman" panose="02020603050405020304" pitchFamily="18" charset="0"/>
              </a:rPr>
              <a:t>) </a:t>
            </a:r>
            <a:r>
              <a:rPr lang="en-US" b="0">
                <a:solidFill>
                  <a:srgbClr val="0000FF"/>
                </a:solidFill>
                <a:effectLst/>
                <a:latin typeface="Times New Roman" panose="02020603050405020304" pitchFamily="18" charset="0"/>
                <a:cs typeface="Times New Roman" panose="02020603050405020304" pitchFamily="18" charset="0"/>
              </a:rPr>
              <a:t>NOT NULL</a:t>
            </a:r>
            <a:r>
              <a:rPr lang="en-US" b="0">
                <a:solidFill>
                  <a:srgbClr val="000000"/>
                </a:solidFill>
                <a:effectLst/>
                <a:latin typeface="Times New Roman" panose="02020603050405020304" pitchFamily="18" charset="0"/>
                <a:cs typeface="Times New Roman" panose="02020603050405020304" pitchFamily="18" charset="0"/>
              </a:rPr>
              <a:t>,</a:t>
            </a:r>
          </a:p>
          <a:p>
            <a:r>
              <a:rPr lang="en-US" b="0">
                <a:solidFill>
                  <a:srgbClr val="000000"/>
                </a:solidFill>
                <a:effectLst/>
                <a:latin typeface="Times New Roman" panose="02020603050405020304" pitchFamily="18" charset="0"/>
                <a:cs typeface="Times New Roman" panose="02020603050405020304" pitchFamily="18" charset="0"/>
              </a:rPr>
              <a:t>    age_group </a:t>
            </a:r>
            <a:r>
              <a:rPr lang="en-US" b="0">
                <a:solidFill>
                  <a:srgbClr val="0000FF"/>
                </a:solidFill>
                <a:effectLst/>
                <a:latin typeface="Times New Roman" panose="02020603050405020304" pitchFamily="18" charset="0"/>
                <a:cs typeface="Times New Roman" panose="02020603050405020304" pitchFamily="18" charset="0"/>
              </a:rPr>
              <a:t>VARCHAR</a:t>
            </a:r>
            <a:r>
              <a:rPr lang="en-US" b="0">
                <a:solidFill>
                  <a:srgbClr val="000000"/>
                </a:solidFill>
                <a:effectLst/>
                <a:latin typeface="Times New Roman" panose="02020603050405020304" pitchFamily="18" charset="0"/>
                <a:cs typeface="Times New Roman" panose="02020603050405020304" pitchFamily="18" charset="0"/>
              </a:rPr>
              <a:t>(</a:t>
            </a:r>
            <a:r>
              <a:rPr lang="en-US" b="0">
                <a:solidFill>
                  <a:srgbClr val="098658"/>
                </a:solidFill>
                <a:effectLst/>
                <a:latin typeface="Times New Roman" panose="02020603050405020304" pitchFamily="18" charset="0"/>
                <a:cs typeface="Times New Roman" panose="02020603050405020304" pitchFamily="18" charset="0"/>
              </a:rPr>
              <a:t>25</a:t>
            </a:r>
            <a:r>
              <a:rPr lang="en-US" b="0">
                <a:solidFill>
                  <a:srgbClr val="000000"/>
                </a:solidFill>
                <a:effectLst/>
                <a:latin typeface="Times New Roman" panose="02020603050405020304" pitchFamily="18" charset="0"/>
                <a:cs typeface="Times New Roman" panose="02020603050405020304" pitchFamily="18" charset="0"/>
              </a:rPr>
              <a:t>)</a:t>
            </a:r>
          </a:p>
          <a:p>
            <a:r>
              <a:rPr lang="en-US" b="0">
                <a:solidFill>
                  <a:srgbClr val="000000"/>
                </a:solidFill>
                <a:effectLst/>
                <a:latin typeface="Times New Roman" panose="02020603050405020304" pitchFamily="18" charset="0"/>
                <a:cs typeface="Times New Roman" panose="02020603050405020304" pitchFamily="18" charset="0"/>
              </a:rPr>
              <a:t>);</a:t>
            </a:r>
          </a:p>
        </p:txBody>
      </p:sp>
      <p:sp>
        <p:nvSpPr>
          <p:cNvPr id="20" name="TextBox 19">
            <a:extLst>
              <a:ext uri="{FF2B5EF4-FFF2-40B4-BE49-F238E27FC236}">
                <a16:creationId xmlns:a16="http://schemas.microsoft.com/office/drawing/2014/main" id="{C4E6BF37-667F-F348-CF59-1C2EE400CEB7}"/>
              </a:ext>
            </a:extLst>
          </p:cNvPr>
          <p:cNvSpPr txBox="1"/>
          <p:nvPr/>
        </p:nvSpPr>
        <p:spPr>
          <a:xfrm>
            <a:off x="533400" y="9024521"/>
            <a:ext cx="11323320" cy="369332"/>
          </a:xfrm>
          <a:prstGeom prst="rect">
            <a:avLst/>
          </a:prstGeom>
          <a:noFill/>
        </p:spPr>
        <p:txBody>
          <a:bodyPr wrap="square" rtlCol="0">
            <a:spAutoFit/>
          </a:bodyPr>
          <a:lstStyle/>
          <a:p>
            <a:r>
              <a:rPr lang="en-US">
                <a:solidFill>
                  <a:srgbClr val="FF0000"/>
                </a:solidFill>
                <a:latin typeface="Times New Roman" panose="02020603050405020304" pitchFamily="18" charset="0"/>
                <a:cs typeface="Times New Roman" panose="02020603050405020304" pitchFamily="18" charset="0"/>
              </a:rPr>
              <a:t>*Chi tiết vui lòng xem tại file đính kèm</a:t>
            </a:r>
          </a:p>
        </p:txBody>
      </p:sp>
    </p:spTree>
    <p:extLst>
      <p:ext uri="{BB962C8B-B14F-4D97-AF65-F5344CB8AC3E}">
        <p14:creationId xmlns:p14="http://schemas.microsoft.com/office/powerpoint/2010/main" val="23905231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2628765" cy="2324100"/>
            <a:chOff x="0" y="0"/>
            <a:chExt cx="3326094" cy="943249"/>
          </a:xfrm>
        </p:grpSpPr>
        <p:sp>
          <p:nvSpPr>
            <p:cNvPr id="3" name="Freeform 3"/>
            <p:cNvSpPr/>
            <p:nvPr/>
          </p:nvSpPr>
          <p:spPr>
            <a:xfrm>
              <a:off x="0" y="0"/>
              <a:ext cx="3326095" cy="943249"/>
            </a:xfrm>
            <a:custGeom>
              <a:avLst/>
              <a:gdLst/>
              <a:ahLst/>
              <a:cxnLst/>
              <a:rect l="l" t="t" r="r" b="b"/>
              <a:pathLst>
                <a:path w="3326095" h="943249">
                  <a:moveTo>
                    <a:pt x="0" y="0"/>
                  </a:moveTo>
                  <a:lnTo>
                    <a:pt x="3326095" y="0"/>
                  </a:lnTo>
                  <a:lnTo>
                    <a:pt x="3326095" y="943249"/>
                  </a:lnTo>
                  <a:lnTo>
                    <a:pt x="0" y="943249"/>
                  </a:lnTo>
                  <a:close/>
                </a:path>
              </a:pathLst>
            </a:custGeom>
            <a:solidFill>
              <a:srgbClr val="98C4EC"/>
            </a:solidFill>
          </p:spPr>
          <p:txBody>
            <a:bodyPr/>
            <a:lstStyle/>
            <a:p>
              <a:endParaRPr lang="en-US"/>
            </a:p>
          </p:txBody>
        </p:sp>
        <p:sp>
          <p:nvSpPr>
            <p:cNvPr id="4" name="TextBox 4"/>
            <p:cNvSpPr txBox="1"/>
            <p:nvPr/>
          </p:nvSpPr>
          <p:spPr>
            <a:xfrm>
              <a:off x="0" y="-19050"/>
              <a:ext cx="3326094" cy="962299"/>
            </a:xfrm>
            <a:prstGeom prst="rect">
              <a:avLst/>
            </a:prstGeom>
          </p:spPr>
          <p:txBody>
            <a:bodyPr lIns="50800" tIns="50800" rIns="50800" bIns="50800" rtlCol="0" anchor="ctr"/>
            <a:lstStyle/>
            <a:p>
              <a:pPr algn="l">
                <a:lnSpc>
                  <a:spcPts val="2600"/>
                </a:lnSpc>
              </a:pPr>
              <a:endParaRPr/>
            </a:p>
          </p:txBody>
        </p:sp>
      </p:grpSp>
      <p:sp>
        <p:nvSpPr>
          <p:cNvPr id="10" name="TextBox 10"/>
          <p:cNvSpPr txBox="1"/>
          <p:nvPr/>
        </p:nvSpPr>
        <p:spPr>
          <a:xfrm>
            <a:off x="780385" y="800100"/>
            <a:ext cx="11512992" cy="817468"/>
          </a:xfrm>
          <a:prstGeom prst="rect">
            <a:avLst/>
          </a:prstGeom>
        </p:spPr>
        <p:txBody>
          <a:bodyPr lIns="0" tIns="0" rIns="0" bIns="0" rtlCol="0" anchor="t">
            <a:spAutoFit/>
          </a:bodyPr>
          <a:lstStyle/>
          <a:p>
            <a:pPr marL="0" lvl="0" indent="0" algn="l">
              <a:lnSpc>
                <a:spcPts val="6599"/>
              </a:lnSpc>
              <a:spcBef>
                <a:spcPct val="0"/>
              </a:spcBef>
            </a:pPr>
            <a:r>
              <a:rPr lang="en-US" sz="5499" u="none">
                <a:solidFill>
                  <a:srgbClr val="000000"/>
                </a:solidFill>
                <a:latin typeface="Times New Roman" panose="02020603050405020304" pitchFamily="18" charset="0"/>
                <a:ea typeface="Gordita"/>
                <a:cs typeface="Times New Roman" panose="02020603050405020304" pitchFamily="18" charset="0"/>
                <a:sym typeface="Gordita"/>
              </a:rPr>
              <a:t>Bước 2: ETL và làm sạch dữ liệu</a:t>
            </a:r>
          </a:p>
        </p:txBody>
      </p:sp>
      <p:grpSp>
        <p:nvGrpSpPr>
          <p:cNvPr id="11" name="Group 11"/>
          <p:cNvGrpSpPr/>
          <p:nvPr/>
        </p:nvGrpSpPr>
        <p:grpSpPr>
          <a:xfrm>
            <a:off x="12628765" y="0"/>
            <a:ext cx="5659235" cy="2324100"/>
            <a:chOff x="0" y="0"/>
            <a:chExt cx="1490498" cy="943249"/>
          </a:xfrm>
        </p:grpSpPr>
        <p:sp>
          <p:nvSpPr>
            <p:cNvPr id="12" name="Freeform 12"/>
            <p:cNvSpPr/>
            <p:nvPr/>
          </p:nvSpPr>
          <p:spPr>
            <a:xfrm>
              <a:off x="0" y="0"/>
              <a:ext cx="1490498" cy="943249"/>
            </a:xfrm>
            <a:custGeom>
              <a:avLst/>
              <a:gdLst/>
              <a:ahLst/>
              <a:cxnLst/>
              <a:rect l="l" t="t" r="r" b="b"/>
              <a:pathLst>
                <a:path w="1490498" h="943249">
                  <a:moveTo>
                    <a:pt x="0" y="0"/>
                  </a:moveTo>
                  <a:lnTo>
                    <a:pt x="1490498" y="0"/>
                  </a:lnTo>
                  <a:lnTo>
                    <a:pt x="1490498" y="943249"/>
                  </a:lnTo>
                  <a:lnTo>
                    <a:pt x="0" y="943249"/>
                  </a:lnTo>
                  <a:close/>
                </a:path>
              </a:pathLst>
            </a:custGeom>
            <a:solidFill>
              <a:srgbClr val="FF3B4B"/>
            </a:solidFill>
          </p:spPr>
          <p:txBody>
            <a:bodyPr/>
            <a:lstStyle/>
            <a:p>
              <a:endParaRPr lang="en-US"/>
            </a:p>
          </p:txBody>
        </p:sp>
        <p:sp>
          <p:nvSpPr>
            <p:cNvPr id="13" name="TextBox 13"/>
            <p:cNvSpPr txBox="1"/>
            <p:nvPr/>
          </p:nvSpPr>
          <p:spPr>
            <a:xfrm>
              <a:off x="0" y="-19050"/>
              <a:ext cx="1490498" cy="962299"/>
            </a:xfrm>
            <a:prstGeom prst="rect">
              <a:avLst/>
            </a:prstGeom>
          </p:spPr>
          <p:txBody>
            <a:bodyPr lIns="50800" tIns="50800" rIns="50800" bIns="50800" rtlCol="0" anchor="ctr"/>
            <a:lstStyle/>
            <a:p>
              <a:pPr algn="l">
                <a:lnSpc>
                  <a:spcPts val="2600"/>
                </a:lnSpc>
              </a:pPr>
              <a:endParaRPr/>
            </a:p>
          </p:txBody>
        </p:sp>
      </p:grpSp>
      <p:sp>
        <p:nvSpPr>
          <p:cNvPr id="16" name="TextBox 15">
            <a:extLst>
              <a:ext uri="{FF2B5EF4-FFF2-40B4-BE49-F238E27FC236}">
                <a16:creationId xmlns:a16="http://schemas.microsoft.com/office/drawing/2014/main" id="{B789994D-39AE-B993-040E-A48C71086261}"/>
              </a:ext>
            </a:extLst>
          </p:cNvPr>
          <p:cNvSpPr txBox="1"/>
          <p:nvPr/>
        </p:nvSpPr>
        <p:spPr>
          <a:xfrm>
            <a:off x="320040" y="2530733"/>
            <a:ext cx="15697200" cy="461665"/>
          </a:xfrm>
          <a:prstGeom prst="rect">
            <a:avLst/>
          </a:prstGeom>
          <a:noFill/>
        </p:spPr>
        <p:txBody>
          <a:bodyPr wrap="square" rtlCol="0">
            <a:spAutoFit/>
          </a:bodyPr>
          <a:lstStyle/>
          <a:p>
            <a:r>
              <a:rPr lang="en-US" sz="2400" b="1">
                <a:latin typeface="Times New Roman" panose="02020603050405020304" pitchFamily="18" charset="0"/>
                <a:cs typeface="Times New Roman" panose="02020603050405020304" pitchFamily="18" charset="0"/>
              </a:rPr>
              <a:t>2. Load data to database (SQL Server)</a:t>
            </a:r>
          </a:p>
        </p:txBody>
      </p:sp>
      <p:sp>
        <p:nvSpPr>
          <p:cNvPr id="20" name="TextBox 19">
            <a:extLst>
              <a:ext uri="{FF2B5EF4-FFF2-40B4-BE49-F238E27FC236}">
                <a16:creationId xmlns:a16="http://schemas.microsoft.com/office/drawing/2014/main" id="{C4E6BF37-667F-F348-CF59-1C2EE400CEB7}"/>
              </a:ext>
            </a:extLst>
          </p:cNvPr>
          <p:cNvSpPr txBox="1"/>
          <p:nvPr/>
        </p:nvSpPr>
        <p:spPr>
          <a:xfrm>
            <a:off x="533400" y="9024521"/>
            <a:ext cx="11323320" cy="369332"/>
          </a:xfrm>
          <a:prstGeom prst="rect">
            <a:avLst/>
          </a:prstGeom>
          <a:noFill/>
        </p:spPr>
        <p:txBody>
          <a:bodyPr wrap="square" rtlCol="0">
            <a:spAutoFit/>
          </a:bodyPr>
          <a:lstStyle/>
          <a:p>
            <a:r>
              <a:rPr lang="en-US">
                <a:solidFill>
                  <a:srgbClr val="FF0000"/>
                </a:solidFill>
                <a:latin typeface="Times New Roman" panose="02020603050405020304" pitchFamily="18" charset="0"/>
                <a:cs typeface="Times New Roman" panose="02020603050405020304" pitchFamily="18" charset="0"/>
              </a:rPr>
              <a:t>*Chi tiết vui lòng xem tại file đính kèm</a:t>
            </a:r>
          </a:p>
        </p:txBody>
      </p:sp>
      <p:pic>
        <p:nvPicPr>
          <p:cNvPr id="6" name="Picture 5">
            <a:extLst>
              <a:ext uri="{FF2B5EF4-FFF2-40B4-BE49-F238E27FC236}">
                <a16:creationId xmlns:a16="http://schemas.microsoft.com/office/drawing/2014/main" id="{29EE0AAC-7141-52D7-62A1-1AE2DB8225A2}"/>
              </a:ext>
            </a:extLst>
          </p:cNvPr>
          <p:cNvPicPr>
            <a:picLocks noChangeAspect="1"/>
          </p:cNvPicPr>
          <p:nvPr/>
        </p:nvPicPr>
        <p:blipFill>
          <a:blip r:embed="rId2"/>
          <a:stretch>
            <a:fillRect/>
          </a:stretch>
        </p:blipFill>
        <p:spPr>
          <a:xfrm>
            <a:off x="1981200" y="3415754"/>
            <a:ext cx="6486525" cy="5124450"/>
          </a:xfrm>
          <a:prstGeom prst="rect">
            <a:avLst/>
          </a:prstGeom>
        </p:spPr>
      </p:pic>
    </p:spTree>
    <p:extLst>
      <p:ext uri="{BB962C8B-B14F-4D97-AF65-F5344CB8AC3E}">
        <p14:creationId xmlns:p14="http://schemas.microsoft.com/office/powerpoint/2010/main" val="24049911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2628765" cy="2324100"/>
            <a:chOff x="0" y="0"/>
            <a:chExt cx="3326094" cy="943249"/>
          </a:xfrm>
        </p:grpSpPr>
        <p:sp>
          <p:nvSpPr>
            <p:cNvPr id="3" name="Freeform 3"/>
            <p:cNvSpPr/>
            <p:nvPr/>
          </p:nvSpPr>
          <p:spPr>
            <a:xfrm>
              <a:off x="0" y="0"/>
              <a:ext cx="3326095" cy="943249"/>
            </a:xfrm>
            <a:custGeom>
              <a:avLst/>
              <a:gdLst/>
              <a:ahLst/>
              <a:cxnLst/>
              <a:rect l="l" t="t" r="r" b="b"/>
              <a:pathLst>
                <a:path w="3326095" h="943249">
                  <a:moveTo>
                    <a:pt x="0" y="0"/>
                  </a:moveTo>
                  <a:lnTo>
                    <a:pt x="3326095" y="0"/>
                  </a:lnTo>
                  <a:lnTo>
                    <a:pt x="3326095" y="943249"/>
                  </a:lnTo>
                  <a:lnTo>
                    <a:pt x="0" y="943249"/>
                  </a:lnTo>
                  <a:close/>
                </a:path>
              </a:pathLst>
            </a:custGeom>
            <a:solidFill>
              <a:srgbClr val="98C4EC"/>
            </a:solidFill>
          </p:spPr>
          <p:txBody>
            <a:bodyPr/>
            <a:lstStyle/>
            <a:p>
              <a:endParaRPr lang="en-US"/>
            </a:p>
          </p:txBody>
        </p:sp>
        <p:sp>
          <p:nvSpPr>
            <p:cNvPr id="4" name="TextBox 4"/>
            <p:cNvSpPr txBox="1"/>
            <p:nvPr/>
          </p:nvSpPr>
          <p:spPr>
            <a:xfrm>
              <a:off x="0" y="-19050"/>
              <a:ext cx="3326094" cy="962299"/>
            </a:xfrm>
            <a:prstGeom prst="rect">
              <a:avLst/>
            </a:prstGeom>
          </p:spPr>
          <p:txBody>
            <a:bodyPr lIns="50800" tIns="50800" rIns="50800" bIns="50800" rtlCol="0" anchor="ctr"/>
            <a:lstStyle/>
            <a:p>
              <a:pPr algn="l">
                <a:lnSpc>
                  <a:spcPts val="2600"/>
                </a:lnSpc>
              </a:pPr>
              <a:endParaRPr/>
            </a:p>
          </p:txBody>
        </p:sp>
      </p:grpSp>
      <p:sp>
        <p:nvSpPr>
          <p:cNvPr id="10" name="TextBox 10"/>
          <p:cNvSpPr txBox="1"/>
          <p:nvPr/>
        </p:nvSpPr>
        <p:spPr>
          <a:xfrm>
            <a:off x="780385" y="292199"/>
            <a:ext cx="11512992" cy="1650901"/>
          </a:xfrm>
          <a:prstGeom prst="rect">
            <a:avLst/>
          </a:prstGeom>
        </p:spPr>
        <p:txBody>
          <a:bodyPr lIns="0" tIns="0" rIns="0" bIns="0" rtlCol="0" anchor="t">
            <a:spAutoFit/>
          </a:bodyPr>
          <a:lstStyle/>
          <a:p>
            <a:pPr marL="0" lvl="0" indent="0" algn="l">
              <a:lnSpc>
                <a:spcPts val="6599"/>
              </a:lnSpc>
              <a:spcBef>
                <a:spcPct val="0"/>
              </a:spcBef>
            </a:pPr>
            <a:r>
              <a:rPr lang="en-US" sz="5499" u="none">
                <a:solidFill>
                  <a:srgbClr val="000000"/>
                </a:solidFill>
                <a:latin typeface="Times New Roman" panose="02020603050405020304" pitchFamily="18" charset="0"/>
                <a:ea typeface="Gordita"/>
                <a:cs typeface="Times New Roman" panose="02020603050405020304" pitchFamily="18" charset="0"/>
                <a:sym typeface="Gordita"/>
              </a:rPr>
              <a:t>Bước 3: Xác định các Metrics cần tính toán</a:t>
            </a:r>
          </a:p>
        </p:txBody>
      </p:sp>
      <p:grpSp>
        <p:nvGrpSpPr>
          <p:cNvPr id="11" name="Group 11"/>
          <p:cNvGrpSpPr/>
          <p:nvPr/>
        </p:nvGrpSpPr>
        <p:grpSpPr>
          <a:xfrm>
            <a:off x="12628765" y="0"/>
            <a:ext cx="5659235" cy="2324100"/>
            <a:chOff x="0" y="0"/>
            <a:chExt cx="1490498" cy="943249"/>
          </a:xfrm>
        </p:grpSpPr>
        <p:sp>
          <p:nvSpPr>
            <p:cNvPr id="12" name="Freeform 12"/>
            <p:cNvSpPr/>
            <p:nvPr/>
          </p:nvSpPr>
          <p:spPr>
            <a:xfrm>
              <a:off x="0" y="0"/>
              <a:ext cx="1490498" cy="943249"/>
            </a:xfrm>
            <a:custGeom>
              <a:avLst/>
              <a:gdLst/>
              <a:ahLst/>
              <a:cxnLst/>
              <a:rect l="l" t="t" r="r" b="b"/>
              <a:pathLst>
                <a:path w="1490498" h="943249">
                  <a:moveTo>
                    <a:pt x="0" y="0"/>
                  </a:moveTo>
                  <a:lnTo>
                    <a:pt x="1490498" y="0"/>
                  </a:lnTo>
                  <a:lnTo>
                    <a:pt x="1490498" y="943249"/>
                  </a:lnTo>
                  <a:lnTo>
                    <a:pt x="0" y="943249"/>
                  </a:lnTo>
                  <a:close/>
                </a:path>
              </a:pathLst>
            </a:custGeom>
            <a:solidFill>
              <a:srgbClr val="FF3B4B"/>
            </a:solidFill>
          </p:spPr>
          <p:txBody>
            <a:bodyPr/>
            <a:lstStyle/>
            <a:p>
              <a:endParaRPr lang="en-US"/>
            </a:p>
          </p:txBody>
        </p:sp>
        <p:sp>
          <p:nvSpPr>
            <p:cNvPr id="13" name="TextBox 13"/>
            <p:cNvSpPr txBox="1"/>
            <p:nvPr/>
          </p:nvSpPr>
          <p:spPr>
            <a:xfrm>
              <a:off x="0" y="-19050"/>
              <a:ext cx="1490498" cy="962299"/>
            </a:xfrm>
            <a:prstGeom prst="rect">
              <a:avLst/>
            </a:prstGeom>
          </p:spPr>
          <p:txBody>
            <a:bodyPr lIns="50800" tIns="50800" rIns="50800" bIns="50800" rtlCol="0" anchor="ctr"/>
            <a:lstStyle/>
            <a:p>
              <a:pPr algn="l">
                <a:lnSpc>
                  <a:spcPts val="2600"/>
                </a:lnSpc>
              </a:pPr>
              <a:endParaRPr/>
            </a:p>
          </p:txBody>
        </p:sp>
      </p:grpSp>
      <p:sp>
        <p:nvSpPr>
          <p:cNvPr id="5" name="Rectangle 4">
            <a:extLst>
              <a:ext uri="{FF2B5EF4-FFF2-40B4-BE49-F238E27FC236}">
                <a16:creationId xmlns:a16="http://schemas.microsoft.com/office/drawing/2014/main" id="{D917D3E7-D516-B67C-E74D-61882B45C4DA}"/>
              </a:ext>
            </a:extLst>
          </p:cNvPr>
          <p:cNvSpPr/>
          <p:nvPr/>
        </p:nvSpPr>
        <p:spPr>
          <a:xfrm>
            <a:off x="533400" y="2705100"/>
            <a:ext cx="15468600" cy="5562600"/>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lnSpc>
                <a:spcPct val="150000"/>
              </a:lnSpc>
              <a:buFont typeface="Wingdings" panose="05000000000000000000" pitchFamily="2" charset="2"/>
              <a:buChar char="ü"/>
            </a:pPr>
            <a:r>
              <a:rPr lang="en-US" sz="2400">
                <a:solidFill>
                  <a:schemeClr val="tx1"/>
                </a:solidFill>
                <a:latin typeface="Times New Roman" panose="02020603050405020304" pitchFamily="18" charset="0"/>
                <a:cs typeface="Times New Roman" panose="02020603050405020304" pitchFamily="18" charset="0"/>
              </a:rPr>
              <a:t>Tổng số voucher được tung ra còn hiệu lực tính đến ngày báo cáo</a:t>
            </a:r>
          </a:p>
          <a:p>
            <a:pPr marL="285750" indent="-285750">
              <a:lnSpc>
                <a:spcPct val="150000"/>
              </a:lnSpc>
              <a:buFont typeface="Wingdings" panose="05000000000000000000" pitchFamily="2" charset="2"/>
              <a:buChar char="ü"/>
            </a:pPr>
            <a:r>
              <a:rPr lang="en-US" sz="2400">
                <a:solidFill>
                  <a:schemeClr val="tx1"/>
                </a:solidFill>
                <a:latin typeface="Times New Roman" panose="02020603050405020304" pitchFamily="18" charset="0"/>
                <a:cs typeface="Times New Roman" panose="02020603050405020304" pitchFamily="18" charset="0"/>
              </a:rPr>
              <a:t>Tổng số Voucher đã Claimed, Redeemed</a:t>
            </a:r>
          </a:p>
          <a:p>
            <a:pPr marL="285750" indent="-285750">
              <a:lnSpc>
                <a:spcPct val="150000"/>
              </a:lnSpc>
              <a:buFont typeface="Wingdings" panose="05000000000000000000" pitchFamily="2" charset="2"/>
              <a:buChar char="ü"/>
            </a:pPr>
            <a:r>
              <a:rPr lang="en-US" sz="2400">
                <a:solidFill>
                  <a:schemeClr val="tx1"/>
                </a:solidFill>
                <a:latin typeface="Times New Roman" panose="02020603050405020304" pitchFamily="18" charset="0"/>
                <a:cs typeface="Times New Roman" panose="02020603050405020304" pitchFamily="18" charset="0"/>
              </a:rPr>
              <a:t>Tỷ lệ Số Voucher đã Claimed/Redeemed trên tổng số Voucher (Claimed Rate, Redeemed Rate)</a:t>
            </a:r>
          </a:p>
          <a:p>
            <a:pPr marL="285750" indent="-285750">
              <a:lnSpc>
                <a:spcPct val="150000"/>
              </a:lnSpc>
              <a:buFont typeface="Wingdings" panose="05000000000000000000" pitchFamily="2" charset="2"/>
              <a:buChar char="ü"/>
            </a:pPr>
            <a:r>
              <a:rPr lang="en-US" sz="2400">
                <a:solidFill>
                  <a:schemeClr val="tx1"/>
                </a:solidFill>
                <a:latin typeface="Times New Roman" panose="02020603050405020304" pitchFamily="18" charset="0"/>
                <a:cs typeface="Times New Roman" panose="02020603050405020304" pitchFamily="18" charset="0"/>
              </a:rPr>
              <a:t>Tổng số tương tác của khách hàng với các voucher</a:t>
            </a:r>
          </a:p>
          <a:p>
            <a:pPr marL="285750" indent="-285750">
              <a:lnSpc>
                <a:spcPct val="150000"/>
              </a:lnSpc>
              <a:buFont typeface="Wingdings" panose="05000000000000000000" pitchFamily="2" charset="2"/>
              <a:buChar char="ü"/>
            </a:pPr>
            <a:r>
              <a:rPr lang="en-US" sz="2400">
                <a:solidFill>
                  <a:schemeClr val="tx1"/>
                </a:solidFill>
                <a:latin typeface="Times New Roman" panose="02020603050405020304" pitchFamily="18" charset="0"/>
                <a:cs typeface="Times New Roman" panose="02020603050405020304" pitchFamily="18" charset="0"/>
              </a:rPr>
              <a:t>Tổng số nhà cung cấp Voucher</a:t>
            </a:r>
          </a:p>
          <a:p>
            <a:pPr marL="285750" indent="-285750">
              <a:lnSpc>
                <a:spcPct val="150000"/>
              </a:lnSpc>
              <a:buFont typeface="Wingdings" panose="05000000000000000000" pitchFamily="2" charset="2"/>
              <a:buChar char="ü"/>
            </a:pPr>
            <a:r>
              <a:rPr lang="en-US" sz="2400">
                <a:solidFill>
                  <a:schemeClr val="tx1"/>
                </a:solidFill>
                <a:latin typeface="Times New Roman" panose="02020603050405020304" pitchFamily="18" charset="0"/>
                <a:cs typeface="Times New Roman" panose="02020603050405020304" pitchFamily="18" charset="0"/>
              </a:rPr>
              <a:t>Tổng số khách hàng active (Có tương tác với sản phẩm) </a:t>
            </a:r>
          </a:p>
          <a:p>
            <a:pPr marL="285750" indent="-285750">
              <a:lnSpc>
                <a:spcPct val="150000"/>
              </a:lnSpc>
              <a:buFont typeface="Wingdings" panose="05000000000000000000" pitchFamily="2" charset="2"/>
              <a:buChar char="ü"/>
            </a:pPr>
            <a:endParaRPr lang="en-US" sz="2400">
              <a:solidFill>
                <a:schemeClr val="tx1"/>
              </a:solidFill>
              <a:latin typeface="Times New Roman" panose="02020603050405020304" pitchFamily="18" charset="0"/>
              <a:cs typeface="Times New Roman" panose="02020603050405020304" pitchFamily="18" charset="0"/>
            </a:endParaRPr>
          </a:p>
          <a:p>
            <a:pPr marL="285750" indent="-285750">
              <a:lnSpc>
                <a:spcPct val="150000"/>
              </a:lnSpc>
              <a:buFont typeface="Wingdings" panose="05000000000000000000" pitchFamily="2" charset="2"/>
              <a:buChar char="ü"/>
            </a:pPr>
            <a:r>
              <a:rPr lang="en-US" sz="2400">
                <a:solidFill>
                  <a:schemeClr val="tx1"/>
                </a:solidFill>
                <a:latin typeface="Times New Roman" panose="02020603050405020304" pitchFamily="18" charset="0"/>
                <a:cs typeface="Times New Roman" panose="02020603050405020304" pitchFamily="18" charset="0"/>
              </a:rPr>
              <a:t>Các chiều dữ liệu cần tổng hợp để phân tích: Ngày giao dịch, User_id , Voucher code, Merchant_code, Category, Sub_Category, Gender, Province_name, Age, Discount_type </a:t>
            </a:r>
          </a:p>
        </p:txBody>
      </p:sp>
    </p:spTree>
    <p:extLst>
      <p:ext uri="{BB962C8B-B14F-4D97-AF65-F5344CB8AC3E}">
        <p14:creationId xmlns:p14="http://schemas.microsoft.com/office/powerpoint/2010/main" val="109919338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232</TotalTime>
  <Words>1806</Words>
  <Application>Microsoft Office PowerPoint</Application>
  <PresentationFormat>Custom</PresentationFormat>
  <Paragraphs>173</Paragraphs>
  <Slides>23</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23</vt:i4>
      </vt:variant>
    </vt:vector>
  </HeadingPairs>
  <TitlesOfParts>
    <vt:vector size="29" baseType="lpstr">
      <vt:lpstr>Calibri</vt:lpstr>
      <vt:lpstr>Times New Roman</vt:lpstr>
      <vt:lpstr>Wingdings</vt:lpstr>
      <vt:lpstr>Gordita</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Presentation</dc:title>
  <cp:lastModifiedBy>Nguyen Thanh Quang (Data and Analytics Center - HO)</cp:lastModifiedBy>
  <cp:revision>4</cp:revision>
  <dcterms:created xsi:type="dcterms:W3CDTF">2006-08-16T00:00:00Z</dcterms:created>
  <dcterms:modified xsi:type="dcterms:W3CDTF">2024-10-10T15:26:23Z</dcterms:modified>
  <dc:identifier>DAGTJ6Df4dM</dc:identifier>
</cp:coreProperties>
</file>